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0" r:id="rId3"/>
    <p:sldId id="258" r:id="rId4"/>
    <p:sldId id="259" r:id="rId5"/>
    <p:sldId id="307" r:id="rId6"/>
    <p:sldId id="299" r:id="rId7"/>
    <p:sldId id="300" r:id="rId8"/>
    <p:sldId id="301" r:id="rId9"/>
    <p:sldId id="302" r:id="rId10"/>
    <p:sldId id="303" r:id="rId11"/>
    <p:sldId id="304" r:id="rId12"/>
    <p:sldId id="305" r:id="rId13"/>
    <p:sldId id="260" r:id="rId14"/>
    <p:sldId id="271" r:id="rId15"/>
    <p:sldId id="272" r:id="rId16"/>
    <p:sldId id="306" r:id="rId17"/>
    <p:sldId id="287" r:id="rId18"/>
    <p:sldId id="308" r:id="rId19"/>
    <p:sldId id="261" r:id="rId20"/>
    <p:sldId id="268" r:id="rId21"/>
  </p:sldIdLst>
  <p:sldSz cx="18288000" cy="10287000"/>
  <p:notesSz cx="6858000" cy="9144000"/>
  <p:embeddedFontLst>
    <p:embeddedFont>
      <p:font typeface="DM Sans" pitchFamily="2" charset="0"/>
      <p:regular r:id="rId22"/>
      <p:bold r:id="rId23"/>
      <p:italic r:id="rId24"/>
      <p:boldItalic r:id="rId25"/>
    </p:embeddedFont>
    <p:embeddedFont>
      <p:font typeface="DM Sans Bold" charset="0"/>
      <p:regular r:id="rId26"/>
    </p:embeddedFont>
    <p:embeddedFont>
      <p:font typeface="DM Sans Italics" panose="020B0604020202020204" charset="0"/>
      <p:regular r:id="rId27"/>
    </p:embeddedFont>
    <p:embeddedFont>
      <p:font typeface="Now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A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57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web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alidaryabak.com/blog/%D8%A2%D9%85%D9%88%D8%B2%D8%B4-%D8%A7%D8%AA%D9%88%D9%85%DB%8C%D8%B4%D9%86/P45327-%D8%A2%D9%85%D9%88%D8%B2%D8%B4-%D8%A7%D8%AA%D9%88%D9%85%DB%8C%D8%B4%D9%86-%D8%A8%D8%A7-Make-%D9%82%D8%B3%D9%85%D8%AA-%D8%A7%D9%88%D9%84.html" TargetMode="External"/><Relationship Id="rId7" Type="http://schemas.openxmlformats.org/officeDocument/2006/relationships/image" Target="../media/image23.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webp"/><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392544" y="4154952"/>
            <a:ext cx="11958151" cy="1929323"/>
            <a:chOff x="0" y="0"/>
            <a:chExt cx="3149472" cy="508135"/>
          </a:xfrm>
        </p:grpSpPr>
        <p:sp>
          <p:nvSpPr>
            <p:cNvPr id="3" name="Freeform 3"/>
            <p:cNvSpPr/>
            <p:nvPr/>
          </p:nvSpPr>
          <p:spPr>
            <a:xfrm>
              <a:off x="0" y="0"/>
              <a:ext cx="3149472" cy="508135"/>
            </a:xfrm>
            <a:custGeom>
              <a:avLst/>
              <a:gdLst/>
              <a:ahLst/>
              <a:cxnLst/>
              <a:rect l="l" t="t" r="r" b="b"/>
              <a:pathLst>
                <a:path w="3149472" h="508135">
                  <a:moveTo>
                    <a:pt x="0" y="0"/>
                  </a:moveTo>
                  <a:lnTo>
                    <a:pt x="3149472" y="0"/>
                  </a:lnTo>
                  <a:lnTo>
                    <a:pt x="3149472" y="508135"/>
                  </a:lnTo>
                  <a:lnTo>
                    <a:pt x="0" y="508135"/>
                  </a:lnTo>
                  <a:close/>
                </a:path>
              </a:pathLst>
            </a:custGeom>
            <a:solidFill>
              <a:srgbClr val="145DA0"/>
            </a:solidFill>
          </p:spPr>
        </p:sp>
        <p:sp>
          <p:nvSpPr>
            <p:cNvPr id="4" name="TextBox 4"/>
            <p:cNvSpPr txBox="1"/>
            <p:nvPr/>
          </p:nvSpPr>
          <p:spPr>
            <a:xfrm>
              <a:off x="0" y="-28575"/>
              <a:ext cx="3149472" cy="536710"/>
            </a:xfrm>
            <a:prstGeom prst="rect">
              <a:avLst/>
            </a:prstGeom>
          </p:spPr>
          <p:txBody>
            <a:bodyPr lIns="50800" tIns="50800" rIns="50800" bIns="50800" rtlCol="0" anchor="ctr"/>
            <a:lstStyle/>
            <a:p>
              <a:pPr algn="ctr">
                <a:lnSpc>
                  <a:spcPts val="2590"/>
                </a:lnSpc>
              </a:pPr>
              <a:endParaRPr/>
            </a:p>
          </p:txBody>
        </p:sp>
      </p:grpSp>
      <p:sp>
        <p:nvSpPr>
          <p:cNvPr id="5" name="Freeform 5"/>
          <p:cNvSpPr/>
          <p:nvPr/>
        </p:nvSpPr>
        <p:spPr>
          <a:xfrm>
            <a:off x="11208957" y="-1011147"/>
            <a:ext cx="2647750" cy="2647750"/>
          </a:xfrm>
          <a:custGeom>
            <a:avLst/>
            <a:gdLst/>
            <a:ahLst/>
            <a:cxnLst/>
            <a:rect l="l" t="t" r="r" b="b"/>
            <a:pathLst>
              <a:path w="2647750" h="2647750">
                <a:moveTo>
                  <a:pt x="0" y="0"/>
                </a:moveTo>
                <a:lnTo>
                  <a:pt x="2647750" y="0"/>
                </a:lnTo>
                <a:lnTo>
                  <a:pt x="2647750" y="2647750"/>
                </a:lnTo>
                <a:lnTo>
                  <a:pt x="0" y="264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346364" y="4061718"/>
            <a:ext cx="7913921" cy="462835"/>
          </a:xfrm>
          <a:prstGeom prst="rect">
            <a:avLst/>
          </a:prstGeom>
        </p:spPr>
        <p:txBody>
          <a:bodyPr lIns="0" tIns="0" rIns="0" bIns="0" rtlCol="0" anchor="t">
            <a:spAutoFit/>
          </a:bodyPr>
          <a:lstStyle/>
          <a:p>
            <a:pPr marL="0" lvl="0" indent="0" algn="l">
              <a:lnSpc>
                <a:spcPts val="3727"/>
              </a:lnSpc>
              <a:spcBef>
                <a:spcPct val="0"/>
              </a:spcBef>
            </a:pPr>
            <a:r>
              <a:rPr lang="en-US" sz="3030" i="1" dirty="0">
                <a:solidFill>
                  <a:srgbClr val="56AEFF"/>
                </a:solidFill>
                <a:latin typeface="DM Sans Italics"/>
                <a:ea typeface="DM Sans Italics"/>
                <a:cs typeface="DM Sans Italics"/>
                <a:sym typeface="DM Sans Italics"/>
              </a:rPr>
              <a:t>Ali Daryabak</a:t>
            </a:r>
          </a:p>
        </p:txBody>
      </p:sp>
      <p:sp>
        <p:nvSpPr>
          <p:cNvPr id="9" name="TextBox 9"/>
          <p:cNvSpPr txBox="1"/>
          <p:nvPr/>
        </p:nvSpPr>
        <p:spPr>
          <a:xfrm>
            <a:off x="335700" y="1441067"/>
            <a:ext cx="11658600" cy="1615827"/>
          </a:xfrm>
          <a:prstGeom prst="rect">
            <a:avLst/>
          </a:prstGeom>
        </p:spPr>
        <p:txBody>
          <a:bodyPr wrap="square" lIns="0" tIns="0" rIns="0" bIns="0" rtlCol="0" anchor="t">
            <a:spAutoFit/>
          </a:bodyPr>
          <a:lstStyle/>
          <a:p>
            <a:pPr algn="l">
              <a:lnSpc>
                <a:spcPts val="13568"/>
              </a:lnSpc>
            </a:pPr>
            <a:r>
              <a:rPr lang="en-US" sz="7200" b="1" dirty="0">
                <a:solidFill>
                  <a:srgbClr val="FFFBFB"/>
                </a:solidFill>
                <a:latin typeface="Now Bold"/>
                <a:ea typeface="Now Bold"/>
                <a:cs typeface="Now Bold"/>
                <a:sym typeface="Now Bold"/>
              </a:rPr>
              <a:t>Make.com</a:t>
            </a:r>
          </a:p>
        </p:txBody>
      </p:sp>
      <p:sp>
        <p:nvSpPr>
          <p:cNvPr id="12" name="Freeform 12"/>
          <p:cNvSpPr/>
          <p:nvPr/>
        </p:nvSpPr>
        <p:spPr>
          <a:xfrm>
            <a:off x="158573" y="5867539"/>
            <a:ext cx="1438175" cy="1438175"/>
          </a:xfrm>
          <a:custGeom>
            <a:avLst/>
            <a:gdLst/>
            <a:ahLst/>
            <a:cxnLst/>
            <a:rect l="l" t="t" r="r" b="b"/>
            <a:pathLst>
              <a:path w="2647750" h="2647750">
                <a:moveTo>
                  <a:pt x="0" y="0"/>
                </a:moveTo>
                <a:lnTo>
                  <a:pt x="2647750" y="0"/>
                </a:lnTo>
                <a:lnTo>
                  <a:pt x="2647750" y="2647751"/>
                </a:lnTo>
                <a:lnTo>
                  <a:pt x="0" y="2647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290950" y="3025721"/>
            <a:ext cx="9659937" cy="1015663"/>
          </a:xfrm>
          <a:prstGeom prst="rect">
            <a:avLst/>
          </a:prstGeom>
        </p:spPr>
        <p:txBody>
          <a:bodyPr lIns="0" tIns="0" rIns="0" bIns="0" rtlCol="0" anchor="t">
            <a:spAutoFit/>
          </a:bodyPr>
          <a:lstStyle/>
          <a:p>
            <a:pPr algn="l"/>
            <a:r>
              <a:rPr lang="en-US" sz="6600" b="1" dirty="0">
                <a:solidFill>
                  <a:srgbClr val="56AEFF"/>
                </a:solidFill>
                <a:latin typeface="Now Bold"/>
                <a:ea typeface="Now Bold"/>
                <a:cs typeface="Now Bold"/>
                <a:sym typeface="Now Bold"/>
              </a:rPr>
              <a:t>Part 1</a:t>
            </a:r>
          </a:p>
        </p:txBody>
      </p:sp>
      <p:grpSp>
        <p:nvGrpSpPr>
          <p:cNvPr id="22" name="Group 21">
            <a:extLst>
              <a:ext uri="{FF2B5EF4-FFF2-40B4-BE49-F238E27FC236}">
                <a16:creationId xmlns:a16="http://schemas.microsoft.com/office/drawing/2014/main" id="{4CCA974B-6B57-5ABA-A2FB-D155EF32CF80}"/>
              </a:ext>
            </a:extLst>
          </p:cNvPr>
          <p:cNvGrpSpPr/>
          <p:nvPr/>
        </p:nvGrpSpPr>
        <p:grpSpPr>
          <a:xfrm>
            <a:off x="381000" y="8648700"/>
            <a:ext cx="6002487" cy="1130989"/>
            <a:chOff x="322113" y="8889311"/>
            <a:chExt cx="6002487" cy="1130989"/>
          </a:xfrm>
        </p:grpSpPr>
        <p:pic>
          <p:nvPicPr>
            <p:cNvPr id="23" name="Picture 22">
              <a:extLst>
                <a:ext uri="{FF2B5EF4-FFF2-40B4-BE49-F238E27FC236}">
                  <a16:creationId xmlns:a16="http://schemas.microsoft.com/office/drawing/2014/main" id="{7FC8C6C5-0981-6D6D-4557-DFAD7377EEBB}"/>
                </a:ext>
              </a:extLst>
            </p:cNvPr>
            <p:cNvPicPr>
              <a:picLocks noChangeAspect="1"/>
            </p:cNvPicPr>
            <p:nvPr/>
          </p:nvPicPr>
          <p:blipFill>
            <a:blip r:embed="rId4" cstate="print">
              <a:extLst>
                <a:ext uri="{28A0092B-C50C-407E-A947-70E740481C1C}">
                  <a14:useLocalDpi xmlns:a14="http://schemas.microsoft.com/office/drawing/2010/main" val="0"/>
                </a:ext>
              </a:extLst>
            </a:blip>
            <a:srcRect l="15671" t="2605" r="12024" b="48425"/>
            <a:stretch/>
          </p:blipFill>
          <p:spPr>
            <a:xfrm>
              <a:off x="322113" y="8889311"/>
              <a:ext cx="1049487" cy="1065331"/>
            </a:xfrm>
            <a:prstGeom prst="roundRect">
              <a:avLst/>
            </a:prstGeom>
          </p:spPr>
        </p:pic>
        <p:sp>
          <p:nvSpPr>
            <p:cNvPr id="24" name="TextBox 9">
              <a:extLst>
                <a:ext uri="{FF2B5EF4-FFF2-40B4-BE49-F238E27FC236}">
                  <a16:creationId xmlns:a16="http://schemas.microsoft.com/office/drawing/2014/main" id="{80BB18C8-35DA-FD75-DB6C-980702873DA6}"/>
                </a:ext>
              </a:extLst>
            </p:cNvPr>
            <p:cNvSpPr txBox="1"/>
            <p:nvPr/>
          </p:nvSpPr>
          <p:spPr>
            <a:xfrm>
              <a:off x="1537130" y="8889311"/>
              <a:ext cx="4159816" cy="307777"/>
            </a:xfrm>
            <a:prstGeom prst="rect">
              <a:avLst/>
            </a:prstGeom>
          </p:spPr>
          <p:txBody>
            <a:bodyPr wrap="square" lIns="0" tIns="0" rIns="0" bIns="0" rtlCol="0" anchor="t">
              <a:spAutoFit/>
            </a:bodyPr>
            <a:lstStyle/>
            <a:p>
              <a:pPr algn="l"/>
              <a:r>
                <a:rPr lang="en-US" sz="2000" b="1" dirty="0">
                  <a:solidFill>
                    <a:srgbClr val="56AEFF"/>
                  </a:solidFill>
                  <a:latin typeface="Now Bold"/>
                  <a:ea typeface="Now Bold"/>
                  <a:cs typeface="Now Bold"/>
                  <a:sym typeface="Now Bold"/>
                </a:rPr>
                <a:t>Ali Daryabak</a:t>
              </a:r>
            </a:p>
          </p:txBody>
        </p:sp>
        <p:sp>
          <p:nvSpPr>
            <p:cNvPr id="25" name="TextBox 9">
              <a:extLst>
                <a:ext uri="{FF2B5EF4-FFF2-40B4-BE49-F238E27FC236}">
                  <a16:creationId xmlns:a16="http://schemas.microsoft.com/office/drawing/2014/main" id="{E0F6FC4D-BBE5-120A-260E-0B69D2F68DDC}"/>
                </a:ext>
              </a:extLst>
            </p:cNvPr>
            <p:cNvSpPr txBox="1"/>
            <p:nvPr/>
          </p:nvSpPr>
          <p:spPr>
            <a:xfrm>
              <a:off x="1537130" y="9712523"/>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Marketing Automation Expert</a:t>
              </a:r>
            </a:p>
          </p:txBody>
        </p:sp>
        <p:sp>
          <p:nvSpPr>
            <p:cNvPr id="26" name="TextBox 9">
              <a:extLst>
                <a:ext uri="{FF2B5EF4-FFF2-40B4-BE49-F238E27FC236}">
                  <a16:creationId xmlns:a16="http://schemas.microsoft.com/office/drawing/2014/main" id="{6E9B077C-BE7C-B93A-FC11-200C15F4BC64}"/>
                </a:ext>
              </a:extLst>
            </p:cNvPr>
            <p:cNvSpPr txBox="1"/>
            <p:nvPr/>
          </p:nvSpPr>
          <p:spPr>
            <a:xfrm>
              <a:off x="1537130" y="9299357"/>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ECRM Manager</a:t>
              </a:r>
            </a:p>
          </p:txBody>
        </p:sp>
      </p:grpSp>
      <p:sp>
        <p:nvSpPr>
          <p:cNvPr id="6" name="Flowchart: Preparation 5">
            <a:extLst>
              <a:ext uri="{FF2B5EF4-FFF2-40B4-BE49-F238E27FC236}">
                <a16:creationId xmlns:a16="http://schemas.microsoft.com/office/drawing/2014/main" id="{762F922F-A1E8-7DB8-F594-1DD7BE034468}"/>
              </a:ext>
            </a:extLst>
          </p:cNvPr>
          <p:cNvSpPr/>
          <p:nvPr/>
        </p:nvSpPr>
        <p:spPr>
          <a:xfrm>
            <a:off x="9712125" y="2171700"/>
            <a:ext cx="8534400" cy="6674234"/>
          </a:xfrm>
          <a:prstGeom prst="flowChartPreparation">
            <a:avLst/>
          </a:prstGeom>
          <a:solidFill>
            <a:srgbClr val="56AEFF"/>
          </a:solidFill>
          <a:ln>
            <a:solidFill>
              <a:srgbClr val="56A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6C156E63-4F2A-49CA-80A0-176392565B2A}"/>
              </a:ext>
            </a:extLst>
          </p:cNvPr>
          <p:cNvPicPr>
            <a:picLocks noChangeAspect="1"/>
          </p:cNvPicPr>
          <p:nvPr/>
        </p:nvPicPr>
        <p:blipFill>
          <a:blip r:embed="rId5">
            <a:extLst>
              <a:ext uri="{28A0092B-C50C-407E-A947-70E740481C1C}">
                <a14:useLocalDpi xmlns:a14="http://schemas.microsoft.com/office/drawing/2010/main" val="0"/>
              </a:ext>
            </a:extLst>
          </a:blip>
          <a:srcRect t="9375" b="12040"/>
          <a:stretch/>
        </p:blipFill>
        <p:spPr>
          <a:xfrm>
            <a:off x="9818027" y="2238966"/>
            <a:ext cx="8322597" cy="6540284"/>
          </a:xfrm>
          <a:prstGeom prst="hexagon">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96AC07A1-A7EC-4884-AC43-88F2828381D3}"/>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A0542240-6390-FB15-A2FB-BEDB3B047F32}"/>
              </a:ext>
            </a:extLst>
          </p:cNvPr>
          <p:cNvSpPr/>
          <p:nvPr/>
        </p:nvSpPr>
        <p:spPr>
          <a:xfrm>
            <a:off x="15128164" y="-2586935"/>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a:extLst>
              <a:ext uri="{FF2B5EF4-FFF2-40B4-BE49-F238E27FC236}">
                <a16:creationId xmlns:a16="http://schemas.microsoft.com/office/drawing/2014/main" id="{D01B7FFF-6090-AAA0-B543-6AC80F97EFB6}"/>
              </a:ext>
            </a:extLst>
          </p:cNvPr>
          <p:cNvSpPr/>
          <p:nvPr/>
        </p:nvSpPr>
        <p:spPr>
          <a:xfrm>
            <a:off x="-3359890" y="7239384"/>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22">
            <a:extLst>
              <a:ext uri="{FF2B5EF4-FFF2-40B4-BE49-F238E27FC236}">
                <a16:creationId xmlns:a16="http://schemas.microsoft.com/office/drawing/2014/main" id="{5FB8DDEA-5BC9-2FF6-7A92-0A1429A7D245}"/>
              </a:ext>
            </a:extLst>
          </p:cNvPr>
          <p:cNvSpPr txBox="1"/>
          <p:nvPr/>
        </p:nvSpPr>
        <p:spPr>
          <a:xfrm>
            <a:off x="2596623" y="2473773"/>
            <a:ext cx="12800736" cy="1004827"/>
          </a:xfrm>
          <a:prstGeom prst="rect">
            <a:avLst/>
          </a:prstGeom>
        </p:spPr>
        <p:txBody>
          <a:bodyPr wrap="square" lIns="0" tIns="0" rIns="0" bIns="0" rtlCol="0" anchor="t">
            <a:spAutoFit/>
          </a:bodyPr>
          <a:lstStyle/>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Add an action or another app to connect. Examples:</a:t>
            </a:r>
          </a:p>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Module 1: Send the data to Slack as a message.</a:t>
            </a:r>
          </a:p>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Module 2: Update another app, like Trello or </a:t>
            </a:r>
            <a:r>
              <a:rPr kumimoji="0" lang="en-US" sz="2400" b="0" i="0" u="none" strike="noStrike" kern="1200" cap="none" spc="0" normalizeH="0" baseline="0" noProof="0" dirty="0" err="1">
                <a:ln>
                  <a:noFill/>
                </a:ln>
                <a:solidFill>
                  <a:srgbClr val="FFFFFF"/>
                </a:solidFill>
                <a:effectLst/>
                <a:uLnTx/>
                <a:uFillTx/>
                <a:latin typeface="DM Sans"/>
                <a:ea typeface="DM Sans"/>
                <a:cs typeface="DM Sans"/>
                <a:sym typeface="DM Sans"/>
              </a:rPr>
              <a:t>Airtable</a:t>
            </a: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a:t>
            </a:r>
          </a:p>
        </p:txBody>
      </p:sp>
      <p:sp>
        <p:nvSpPr>
          <p:cNvPr id="6" name="TextBox 15">
            <a:extLst>
              <a:ext uri="{FF2B5EF4-FFF2-40B4-BE49-F238E27FC236}">
                <a16:creationId xmlns:a16="http://schemas.microsoft.com/office/drawing/2014/main" id="{4DC2F695-C381-AA50-3E0A-3A324FB84D34}"/>
              </a:ext>
            </a:extLst>
          </p:cNvPr>
          <p:cNvSpPr txBox="1"/>
          <p:nvPr/>
        </p:nvSpPr>
        <p:spPr>
          <a:xfrm>
            <a:off x="2596623" y="1508777"/>
            <a:ext cx="7384586" cy="736740"/>
          </a:xfrm>
          <a:prstGeom prst="rect">
            <a:avLst/>
          </a:prstGeom>
        </p:spPr>
        <p:txBody>
          <a:bodyPr wrap="square" lIns="0" tIns="0" rIns="0" bIns="0" rtlCol="0" anchor="t">
            <a:spAutoFit/>
          </a:bodyPr>
          <a:lstStyle/>
          <a:p>
            <a:pPr marL="0" marR="0" lvl="0" indent="0" defTabSz="914400" rtl="0" eaLnBrk="1" fontAlgn="auto" latinLnBrk="0" hangingPunct="1">
              <a:lnSpc>
                <a:spcPts val="6013"/>
              </a:lnSpc>
              <a:spcBef>
                <a:spcPct val="0"/>
              </a:spcBef>
              <a:spcAft>
                <a:spcPts val="0"/>
              </a:spcAft>
              <a:buClrTx/>
              <a:buSzTx/>
              <a:buFontTx/>
              <a:buNone/>
              <a:tabLst/>
              <a:defRPr/>
            </a:pPr>
            <a:r>
              <a:rPr kumimoji="0" lang="en-US" sz="4357" b="1" i="0" u="none" strike="noStrike" kern="1200" cap="none" spc="0" normalizeH="0" baseline="0" noProof="0" dirty="0">
                <a:ln>
                  <a:noFill/>
                </a:ln>
                <a:solidFill>
                  <a:srgbClr val="4BD1FB"/>
                </a:solidFill>
                <a:effectLst/>
                <a:uLnTx/>
                <a:uFillTx/>
                <a:latin typeface="DM Sans Bold"/>
                <a:ea typeface="DM Sans Bold"/>
                <a:cs typeface="DM Sans Bold"/>
                <a:sym typeface="DM Sans Bold"/>
              </a:rPr>
              <a:t>Step 3: Add Modules</a:t>
            </a:r>
          </a:p>
        </p:txBody>
      </p:sp>
      <p:sp>
        <p:nvSpPr>
          <p:cNvPr id="7" name="TextBox 15">
            <a:extLst>
              <a:ext uri="{FF2B5EF4-FFF2-40B4-BE49-F238E27FC236}">
                <a16:creationId xmlns:a16="http://schemas.microsoft.com/office/drawing/2014/main" id="{A3E7A55A-2DD0-2024-F429-6DEFB1B4D782}"/>
              </a:ext>
            </a:extLst>
          </p:cNvPr>
          <p:cNvSpPr txBox="1"/>
          <p:nvPr/>
        </p:nvSpPr>
        <p:spPr>
          <a:xfrm>
            <a:off x="2596622" y="3657000"/>
            <a:ext cx="12531541" cy="736740"/>
          </a:xfrm>
          <a:prstGeom prst="rect">
            <a:avLst/>
          </a:prstGeom>
        </p:spPr>
        <p:txBody>
          <a:bodyPr wrap="square" lIns="0" tIns="0" rIns="0" bIns="0" rtlCol="0" anchor="t">
            <a:spAutoFit/>
          </a:bodyPr>
          <a:lstStyle/>
          <a:p>
            <a:pPr marL="0" marR="0" lvl="0" indent="0" defTabSz="914400" rtl="0" eaLnBrk="1" fontAlgn="auto" latinLnBrk="0" hangingPunct="1">
              <a:lnSpc>
                <a:spcPts val="6013"/>
              </a:lnSpc>
              <a:spcBef>
                <a:spcPct val="0"/>
              </a:spcBef>
              <a:spcAft>
                <a:spcPts val="0"/>
              </a:spcAft>
              <a:buClrTx/>
              <a:buSzTx/>
              <a:buFontTx/>
              <a:buNone/>
              <a:tabLst/>
              <a:defRPr/>
            </a:pPr>
            <a:r>
              <a:rPr kumimoji="0" lang="en-US" sz="4357" b="1" i="0" u="none" strike="noStrike" kern="1200" cap="none" spc="0" normalizeH="0" baseline="0" noProof="0" dirty="0">
                <a:ln>
                  <a:noFill/>
                </a:ln>
                <a:solidFill>
                  <a:srgbClr val="4BD1FB"/>
                </a:solidFill>
                <a:effectLst/>
                <a:uLnTx/>
                <a:uFillTx/>
                <a:latin typeface="DM Sans Bold"/>
                <a:ea typeface="DM Sans Bold"/>
                <a:cs typeface="DM Sans Bold"/>
                <a:sym typeface="DM Sans Bold"/>
              </a:rPr>
              <a:t>Step 4: Configure and Map Data</a:t>
            </a:r>
          </a:p>
        </p:txBody>
      </p:sp>
      <p:sp>
        <p:nvSpPr>
          <p:cNvPr id="8" name="TextBox 22">
            <a:extLst>
              <a:ext uri="{FF2B5EF4-FFF2-40B4-BE49-F238E27FC236}">
                <a16:creationId xmlns:a16="http://schemas.microsoft.com/office/drawing/2014/main" id="{59AE301E-1251-52B2-B685-398A62E13316}"/>
              </a:ext>
            </a:extLst>
          </p:cNvPr>
          <p:cNvSpPr txBox="1"/>
          <p:nvPr/>
        </p:nvSpPr>
        <p:spPr>
          <a:xfrm>
            <a:off x="2596623" y="4610100"/>
            <a:ext cx="12800736" cy="671402"/>
          </a:xfrm>
          <a:prstGeom prst="rect">
            <a:avLst/>
          </a:prstGeom>
        </p:spPr>
        <p:txBody>
          <a:bodyPr wrap="square" lIns="0" tIns="0" rIns="0" bIns="0" rtlCol="0" anchor="t">
            <a:spAutoFit/>
          </a:bodyPr>
          <a:lstStyle/>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Configure each module by selecting the options for your data (e.g., fields, variables, or custom text).</a:t>
            </a:r>
          </a:p>
        </p:txBody>
      </p:sp>
      <p:sp>
        <p:nvSpPr>
          <p:cNvPr id="4" name="TextBox 15">
            <a:extLst>
              <a:ext uri="{FF2B5EF4-FFF2-40B4-BE49-F238E27FC236}">
                <a16:creationId xmlns:a16="http://schemas.microsoft.com/office/drawing/2014/main" id="{5D932934-7A4F-7F71-74D3-B162B8181F90}"/>
              </a:ext>
            </a:extLst>
          </p:cNvPr>
          <p:cNvSpPr txBox="1"/>
          <p:nvPr/>
        </p:nvSpPr>
        <p:spPr>
          <a:xfrm>
            <a:off x="2596622" y="5637931"/>
            <a:ext cx="12531541" cy="736740"/>
          </a:xfrm>
          <a:prstGeom prst="rect">
            <a:avLst/>
          </a:prstGeom>
        </p:spPr>
        <p:txBody>
          <a:bodyPr wrap="square" lIns="0" tIns="0" rIns="0" bIns="0" rtlCol="0" anchor="t">
            <a:spAutoFit/>
          </a:bodyPr>
          <a:lstStyle/>
          <a:p>
            <a:pPr marL="0" marR="0" lvl="0" indent="0" defTabSz="914400" rtl="0" eaLnBrk="1" fontAlgn="auto" latinLnBrk="0" hangingPunct="1">
              <a:lnSpc>
                <a:spcPts val="6013"/>
              </a:lnSpc>
              <a:spcBef>
                <a:spcPct val="0"/>
              </a:spcBef>
              <a:spcAft>
                <a:spcPts val="0"/>
              </a:spcAft>
              <a:buClrTx/>
              <a:buSzTx/>
              <a:buFontTx/>
              <a:buNone/>
              <a:tabLst/>
              <a:defRPr/>
            </a:pPr>
            <a:r>
              <a:rPr kumimoji="0" lang="en-US" sz="4357" b="1" i="0" u="none" strike="noStrike" kern="1200" cap="none" spc="0" normalizeH="0" baseline="0" noProof="0" dirty="0">
                <a:ln>
                  <a:noFill/>
                </a:ln>
                <a:solidFill>
                  <a:srgbClr val="4BD1FB"/>
                </a:solidFill>
                <a:effectLst/>
                <a:uLnTx/>
                <a:uFillTx/>
                <a:latin typeface="DM Sans Bold"/>
                <a:ea typeface="DM Sans Bold"/>
                <a:cs typeface="DM Sans Bold"/>
                <a:sym typeface="DM Sans Bold"/>
              </a:rPr>
              <a:t>Step 5: Run and Test</a:t>
            </a:r>
          </a:p>
        </p:txBody>
      </p:sp>
      <p:sp>
        <p:nvSpPr>
          <p:cNvPr id="5" name="TextBox 22">
            <a:extLst>
              <a:ext uri="{FF2B5EF4-FFF2-40B4-BE49-F238E27FC236}">
                <a16:creationId xmlns:a16="http://schemas.microsoft.com/office/drawing/2014/main" id="{EFE2710F-8025-F010-C239-71593C74285F}"/>
              </a:ext>
            </a:extLst>
          </p:cNvPr>
          <p:cNvSpPr txBox="1"/>
          <p:nvPr/>
        </p:nvSpPr>
        <p:spPr>
          <a:xfrm>
            <a:off x="2596622" y="6634823"/>
            <a:ext cx="12800736" cy="1004827"/>
          </a:xfrm>
          <a:prstGeom prst="rect">
            <a:avLst/>
          </a:prstGeom>
        </p:spPr>
        <p:txBody>
          <a:bodyPr wrap="square" lIns="0" tIns="0" rIns="0" bIns="0" rtlCol="0" anchor="t">
            <a:spAutoFit/>
          </a:bodyPr>
          <a:lstStyle/>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Test the scenario to see if it works as expected.</a:t>
            </a:r>
          </a:p>
          <a:p>
            <a:pPr marL="0" marR="0" lvl="0" indent="0" algn="l" defTabSz="914400" rtl="0" eaLnBrk="1" fontAlgn="auto" latinLnBrk="0" hangingPunct="1">
              <a:lnSpc>
                <a:spcPts val="2643"/>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endParaRPr>
          </a:p>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You can run it manually or set it to run automatically on a schedule.</a:t>
            </a:r>
          </a:p>
        </p:txBody>
      </p:sp>
    </p:spTree>
    <p:extLst>
      <p:ext uri="{BB962C8B-B14F-4D97-AF65-F5344CB8AC3E}">
        <p14:creationId xmlns:p14="http://schemas.microsoft.com/office/powerpoint/2010/main" val="333509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0A875453-AB93-5651-88F3-4415B20F6128}"/>
            </a:ext>
          </a:extLst>
        </p:cNvPr>
        <p:cNvGrpSpPr/>
        <p:nvPr/>
      </p:nvGrpSpPr>
      <p:grpSpPr>
        <a:xfrm>
          <a:off x="0" y="0"/>
          <a:ext cx="0" cy="0"/>
          <a:chOff x="0" y="0"/>
          <a:chExt cx="0" cy="0"/>
        </a:xfrm>
      </p:grpSpPr>
      <p:sp>
        <p:nvSpPr>
          <p:cNvPr id="19" name="TextBox 19">
            <a:extLst>
              <a:ext uri="{FF2B5EF4-FFF2-40B4-BE49-F238E27FC236}">
                <a16:creationId xmlns:a16="http://schemas.microsoft.com/office/drawing/2014/main" id="{80FF7741-4281-F5A5-5A3F-2FA8A3E70A1E}"/>
              </a:ext>
            </a:extLst>
          </p:cNvPr>
          <p:cNvSpPr txBox="1"/>
          <p:nvPr/>
        </p:nvSpPr>
        <p:spPr>
          <a:xfrm>
            <a:off x="2596623" y="1127533"/>
            <a:ext cx="10890777" cy="902748"/>
          </a:xfrm>
          <a:prstGeom prst="rect">
            <a:avLst/>
          </a:prstGeom>
        </p:spPr>
        <p:txBody>
          <a:bodyPr wrap="square" lIns="0" tIns="0" rIns="0" bIns="0" rtlCol="0" anchor="t">
            <a:spAutoFit/>
          </a:bodyPr>
          <a:lstStyle/>
          <a:p>
            <a:pPr marL="0" marR="0" lvl="0" indent="0" algn="just" defTabSz="914400" rtl="0" eaLnBrk="1" fontAlgn="auto" latinLnBrk="0" hangingPunct="1">
              <a:lnSpc>
                <a:spcPts val="3471"/>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DM Sans"/>
                <a:ea typeface="DM Sans"/>
                <a:cs typeface="DM Sans"/>
                <a:sym typeface="DM Sans"/>
              </a:rPr>
              <a:t>Here’s a simple guide to building your first automation on Make.com:</a:t>
            </a:r>
          </a:p>
        </p:txBody>
      </p:sp>
      <p:sp>
        <p:nvSpPr>
          <p:cNvPr id="20" name="Freeform 20">
            <a:extLst>
              <a:ext uri="{FF2B5EF4-FFF2-40B4-BE49-F238E27FC236}">
                <a16:creationId xmlns:a16="http://schemas.microsoft.com/office/drawing/2014/main" id="{44A19AAB-DF95-58F5-016B-EEEDC61D6CB0}"/>
              </a:ext>
            </a:extLst>
          </p:cNvPr>
          <p:cNvSpPr/>
          <p:nvPr/>
        </p:nvSpPr>
        <p:spPr>
          <a:xfrm>
            <a:off x="15128164" y="-2586935"/>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a:extLst>
              <a:ext uri="{FF2B5EF4-FFF2-40B4-BE49-F238E27FC236}">
                <a16:creationId xmlns:a16="http://schemas.microsoft.com/office/drawing/2014/main" id="{FD0B6946-5B09-93C8-1ADF-EE659180B919}"/>
              </a:ext>
            </a:extLst>
          </p:cNvPr>
          <p:cNvSpPr/>
          <p:nvPr/>
        </p:nvSpPr>
        <p:spPr>
          <a:xfrm>
            <a:off x="-3359890" y="7239384"/>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22">
            <a:extLst>
              <a:ext uri="{FF2B5EF4-FFF2-40B4-BE49-F238E27FC236}">
                <a16:creationId xmlns:a16="http://schemas.microsoft.com/office/drawing/2014/main" id="{F0411353-4664-3ABA-3DFD-43BF46DB298C}"/>
              </a:ext>
            </a:extLst>
          </p:cNvPr>
          <p:cNvSpPr txBox="1"/>
          <p:nvPr/>
        </p:nvSpPr>
        <p:spPr>
          <a:xfrm>
            <a:off x="2596623" y="4070285"/>
            <a:ext cx="12800736" cy="1004827"/>
          </a:xfrm>
          <a:prstGeom prst="rect">
            <a:avLst/>
          </a:prstGeom>
        </p:spPr>
        <p:txBody>
          <a:bodyPr wrap="square" lIns="0" tIns="0" rIns="0" bIns="0" rtlCol="0" anchor="t">
            <a:spAutoFit/>
          </a:bodyPr>
          <a:lstStyle/>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Add an action or another app to connect. Examples:</a:t>
            </a:r>
          </a:p>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Module 1: Send the data to Slack as a message.</a:t>
            </a:r>
          </a:p>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Module 2: Update another app, like Trello or </a:t>
            </a:r>
            <a:r>
              <a:rPr kumimoji="0" lang="en-US" sz="2400" b="0" i="0" u="none" strike="noStrike" kern="1200" cap="none" spc="0" normalizeH="0" baseline="0" noProof="0" dirty="0" err="1">
                <a:ln>
                  <a:noFill/>
                </a:ln>
                <a:solidFill>
                  <a:srgbClr val="FFFFFF"/>
                </a:solidFill>
                <a:effectLst/>
                <a:uLnTx/>
                <a:uFillTx/>
                <a:latin typeface="DM Sans"/>
                <a:ea typeface="DM Sans"/>
                <a:cs typeface="DM Sans"/>
                <a:sym typeface="DM Sans"/>
              </a:rPr>
              <a:t>Airtable</a:t>
            </a: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a:t>
            </a:r>
          </a:p>
        </p:txBody>
      </p:sp>
      <p:sp>
        <p:nvSpPr>
          <p:cNvPr id="6" name="TextBox 15">
            <a:extLst>
              <a:ext uri="{FF2B5EF4-FFF2-40B4-BE49-F238E27FC236}">
                <a16:creationId xmlns:a16="http://schemas.microsoft.com/office/drawing/2014/main" id="{241E7A9C-27E1-0814-357E-ECAAD69F46AD}"/>
              </a:ext>
            </a:extLst>
          </p:cNvPr>
          <p:cNvSpPr txBox="1"/>
          <p:nvPr/>
        </p:nvSpPr>
        <p:spPr>
          <a:xfrm>
            <a:off x="2596623" y="3105289"/>
            <a:ext cx="7384586" cy="736740"/>
          </a:xfrm>
          <a:prstGeom prst="rect">
            <a:avLst/>
          </a:prstGeom>
        </p:spPr>
        <p:txBody>
          <a:bodyPr wrap="square" lIns="0" tIns="0" rIns="0" bIns="0" rtlCol="0" anchor="t">
            <a:spAutoFit/>
          </a:bodyPr>
          <a:lstStyle/>
          <a:p>
            <a:pPr marL="0" marR="0" lvl="0" indent="0" defTabSz="914400" rtl="0" eaLnBrk="1" fontAlgn="auto" latinLnBrk="0" hangingPunct="1">
              <a:lnSpc>
                <a:spcPts val="6013"/>
              </a:lnSpc>
              <a:spcBef>
                <a:spcPct val="0"/>
              </a:spcBef>
              <a:spcAft>
                <a:spcPts val="0"/>
              </a:spcAft>
              <a:buClrTx/>
              <a:buSzTx/>
              <a:buFontTx/>
              <a:buNone/>
              <a:tabLst/>
              <a:defRPr/>
            </a:pPr>
            <a:r>
              <a:rPr kumimoji="0" lang="en-US" sz="4357" b="1" i="0" u="none" strike="noStrike" kern="1200" cap="none" spc="0" normalizeH="0" baseline="0" noProof="0" dirty="0">
                <a:ln>
                  <a:noFill/>
                </a:ln>
                <a:solidFill>
                  <a:srgbClr val="4BD1FB"/>
                </a:solidFill>
                <a:effectLst/>
                <a:uLnTx/>
                <a:uFillTx/>
                <a:latin typeface="DM Sans Bold"/>
                <a:ea typeface="DM Sans Bold"/>
                <a:cs typeface="DM Sans Bold"/>
                <a:sym typeface="DM Sans Bold"/>
              </a:rPr>
              <a:t>Step 3: Add Modules</a:t>
            </a:r>
          </a:p>
        </p:txBody>
      </p:sp>
      <p:sp>
        <p:nvSpPr>
          <p:cNvPr id="7" name="TextBox 15">
            <a:extLst>
              <a:ext uri="{FF2B5EF4-FFF2-40B4-BE49-F238E27FC236}">
                <a16:creationId xmlns:a16="http://schemas.microsoft.com/office/drawing/2014/main" id="{B8E5F3CD-F946-BDB1-110F-1896BED0FA11}"/>
              </a:ext>
            </a:extLst>
          </p:cNvPr>
          <p:cNvSpPr txBox="1"/>
          <p:nvPr/>
        </p:nvSpPr>
        <p:spPr>
          <a:xfrm>
            <a:off x="2596622" y="5253512"/>
            <a:ext cx="12531541" cy="736740"/>
          </a:xfrm>
          <a:prstGeom prst="rect">
            <a:avLst/>
          </a:prstGeom>
        </p:spPr>
        <p:txBody>
          <a:bodyPr wrap="square" lIns="0" tIns="0" rIns="0" bIns="0" rtlCol="0" anchor="t">
            <a:spAutoFit/>
          </a:bodyPr>
          <a:lstStyle/>
          <a:p>
            <a:pPr marL="0" marR="0" lvl="0" indent="0" defTabSz="914400" rtl="0" eaLnBrk="1" fontAlgn="auto" latinLnBrk="0" hangingPunct="1">
              <a:lnSpc>
                <a:spcPts val="6013"/>
              </a:lnSpc>
              <a:spcBef>
                <a:spcPct val="0"/>
              </a:spcBef>
              <a:spcAft>
                <a:spcPts val="0"/>
              </a:spcAft>
              <a:buClrTx/>
              <a:buSzTx/>
              <a:buFontTx/>
              <a:buNone/>
              <a:tabLst/>
              <a:defRPr/>
            </a:pPr>
            <a:r>
              <a:rPr kumimoji="0" lang="en-US" sz="4357" b="1" i="0" u="none" strike="noStrike" kern="1200" cap="none" spc="0" normalizeH="0" baseline="0" noProof="0" dirty="0">
                <a:ln>
                  <a:noFill/>
                </a:ln>
                <a:solidFill>
                  <a:srgbClr val="4BD1FB"/>
                </a:solidFill>
                <a:effectLst/>
                <a:uLnTx/>
                <a:uFillTx/>
                <a:latin typeface="DM Sans Bold"/>
                <a:ea typeface="DM Sans Bold"/>
                <a:cs typeface="DM Sans Bold"/>
                <a:sym typeface="DM Sans Bold"/>
              </a:rPr>
              <a:t>Step 4: Configure and Map Data</a:t>
            </a:r>
          </a:p>
        </p:txBody>
      </p:sp>
      <p:sp>
        <p:nvSpPr>
          <p:cNvPr id="8" name="TextBox 22">
            <a:extLst>
              <a:ext uri="{FF2B5EF4-FFF2-40B4-BE49-F238E27FC236}">
                <a16:creationId xmlns:a16="http://schemas.microsoft.com/office/drawing/2014/main" id="{BC15EBBF-C502-E4C9-47BB-5FDCEB3A40B8}"/>
              </a:ext>
            </a:extLst>
          </p:cNvPr>
          <p:cNvSpPr txBox="1"/>
          <p:nvPr/>
        </p:nvSpPr>
        <p:spPr>
          <a:xfrm>
            <a:off x="2596623" y="6206612"/>
            <a:ext cx="12800736" cy="671402"/>
          </a:xfrm>
          <a:prstGeom prst="rect">
            <a:avLst/>
          </a:prstGeom>
        </p:spPr>
        <p:txBody>
          <a:bodyPr wrap="square" lIns="0" tIns="0" rIns="0" bIns="0" rtlCol="0" anchor="t">
            <a:spAutoFit/>
          </a:bodyPr>
          <a:lstStyle/>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Configure each module by selecting the options for your data (e.g., fields, variables, or custom text).</a:t>
            </a:r>
          </a:p>
        </p:txBody>
      </p:sp>
    </p:spTree>
    <p:extLst>
      <p:ext uri="{BB962C8B-B14F-4D97-AF65-F5344CB8AC3E}">
        <p14:creationId xmlns:p14="http://schemas.microsoft.com/office/powerpoint/2010/main" val="1432861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a:extLst>
            <a:ext uri="{FF2B5EF4-FFF2-40B4-BE49-F238E27FC236}">
              <a16:creationId xmlns:a16="http://schemas.microsoft.com/office/drawing/2014/main" id="{55A4DCA9-E767-1102-84D8-76DFA8388E78}"/>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CF0526C5-5ACC-7257-754B-4F334F5DBF6B}"/>
              </a:ext>
            </a:extLst>
          </p:cNvPr>
          <p:cNvPicPr>
            <a:picLocks noChangeAspect="1"/>
          </p:cNvPicPr>
          <p:nvPr/>
        </p:nvPicPr>
        <p:blipFill>
          <a:blip r:embed="rId2">
            <a:extLst>
              <a:ext uri="{28A0092B-C50C-407E-A947-70E740481C1C}">
                <a14:useLocalDpi xmlns:a14="http://schemas.microsoft.com/office/drawing/2010/main" val="0"/>
              </a:ext>
            </a:extLst>
          </a:blip>
          <a:srcRect l="27708" t="-1096" r="19514" b="7496"/>
          <a:stretch/>
        </p:blipFill>
        <p:spPr>
          <a:xfrm>
            <a:off x="12344400" y="-114299"/>
            <a:ext cx="5953136" cy="10401299"/>
          </a:xfrm>
          <a:prstGeom prst="flowChartInputOutput">
            <a:avLst/>
          </a:prstGeom>
        </p:spPr>
      </p:pic>
      <p:sp>
        <p:nvSpPr>
          <p:cNvPr id="11" name="Freeform 11">
            <a:extLst>
              <a:ext uri="{FF2B5EF4-FFF2-40B4-BE49-F238E27FC236}">
                <a16:creationId xmlns:a16="http://schemas.microsoft.com/office/drawing/2014/main" id="{3F9EFA97-06FA-3AD0-7260-C4EF76ECB1A8}"/>
              </a:ext>
            </a:extLst>
          </p:cNvPr>
          <p:cNvSpPr/>
          <p:nvPr/>
        </p:nvSpPr>
        <p:spPr>
          <a:xfrm rot="6329538">
            <a:off x="6857633" y="4483431"/>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3"/>
            <a:stretch>
              <a:fillRect t="-137172"/>
            </a:stretch>
          </a:blipFill>
        </p:spPr>
      </p:sp>
      <p:sp>
        <p:nvSpPr>
          <p:cNvPr id="14" name="Freeform 14">
            <a:extLst>
              <a:ext uri="{FF2B5EF4-FFF2-40B4-BE49-F238E27FC236}">
                <a16:creationId xmlns:a16="http://schemas.microsoft.com/office/drawing/2014/main" id="{E63AB5BD-FD35-2EF3-F431-CF46250AD2C0}"/>
              </a:ext>
            </a:extLst>
          </p:cNvPr>
          <p:cNvSpPr/>
          <p:nvPr/>
        </p:nvSpPr>
        <p:spPr>
          <a:xfrm rot="17131068">
            <a:off x="8162275" y="4008045"/>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3"/>
            <a:stretch>
              <a:fillRect t="-137172"/>
            </a:stretch>
          </a:blipFill>
        </p:spPr>
      </p:sp>
      <p:grpSp>
        <p:nvGrpSpPr>
          <p:cNvPr id="6" name="Group 6">
            <a:extLst>
              <a:ext uri="{FF2B5EF4-FFF2-40B4-BE49-F238E27FC236}">
                <a16:creationId xmlns:a16="http://schemas.microsoft.com/office/drawing/2014/main" id="{93D6CEDD-F0A2-1A58-7047-93CD49743977}"/>
              </a:ext>
            </a:extLst>
          </p:cNvPr>
          <p:cNvGrpSpPr/>
          <p:nvPr/>
        </p:nvGrpSpPr>
        <p:grpSpPr>
          <a:xfrm rot="-10800000">
            <a:off x="81160" y="9258300"/>
            <a:ext cx="13457996" cy="3264379"/>
            <a:chOff x="0" y="0"/>
            <a:chExt cx="17943995" cy="4352506"/>
          </a:xfrm>
        </p:grpSpPr>
        <p:sp>
          <p:nvSpPr>
            <p:cNvPr id="7" name="Freeform 7">
              <a:extLst>
                <a:ext uri="{FF2B5EF4-FFF2-40B4-BE49-F238E27FC236}">
                  <a16:creationId xmlns:a16="http://schemas.microsoft.com/office/drawing/2014/main" id="{1BFCBC04-0642-5827-BA53-FCE1673F9F93}"/>
                </a:ext>
              </a:extLst>
            </p:cNvPr>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a:extLst>
                <a:ext uri="{FF2B5EF4-FFF2-40B4-BE49-F238E27FC236}">
                  <a16:creationId xmlns:a16="http://schemas.microsoft.com/office/drawing/2014/main" id="{0D67619C-204B-41DB-CEC4-CE85CC772D65}"/>
                </a:ext>
              </a:extLst>
            </p:cNvPr>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sp>
          <p:nvSpPr>
            <p:cNvPr id="9" name="Freeform 9">
              <a:extLst>
                <a:ext uri="{FF2B5EF4-FFF2-40B4-BE49-F238E27FC236}">
                  <a16:creationId xmlns:a16="http://schemas.microsoft.com/office/drawing/2014/main" id="{5C6D1C0F-17DC-DA0C-64DF-4930C457C7EA}"/>
                </a:ext>
              </a:extLst>
            </p:cNvPr>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a:extLst>
                <a:ext uri="{FF2B5EF4-FFF2-40B4-BE49-F238E27FC236}">
                  <a16:creationId xmlns:a16="http://schemas.microsoft.com/office/drawing/2014/main" id="{86D296DB-E718-B929-216B-AD261771EDDE}"/>
                </a:ext>
              </a:extLst>
            </p:cNvPr>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grpSp>
      <p:grpSp>
        <p:nvGrpSpPr>
          <p:cNvPr id="15" name="Group 15">
            <a:extLst>
              <a:ext uri="{FF2B5EF4-FFF2-40B4-BE49-F238E27FC236}">
                <a16:creationId xmlns:a16="http://schemas.microsoft.com/office/drawing/2014/main" id="{16B3DA15-774C-8DA3-8236-8180220C33AF}"/>
              </a:ext>
            </a:extLst>
          </p:cNvPr>
          <p:cNvGrpSpPr/>
          <p:nvPr/>
        </p:nvGrpSpPr>
        <p:grpSpPr>
          <a:xfrm rot="-10800000">
            <a:off x="15966396" y="9258300"/>
            <a:ext cx="13457996" cy="3264379"/>
            <a:chOff x="0" y="0"/>
            <a:chExt cx="17943995" cy="4352506"/>
          </a:xfrm>
        </p:grpSpPr>
        <p:sp>
          <p:nvSpPr>
            <p:cNvPr id="16" name="Freeform 16">
              <a:extLst>
                <a:ext uri="{FF2B5EF4-FFF2-40B4-BE49-F238E27FC236}">
                  <a16:creationId xmlns:a16="http://schemas.microsoft.com/office/drawing/2014/main" id="{CFC77319-9FFA-E3F9-E58C-A05741DFD237}"/>
                </a:ext>
              </a:extLst>
            </p:cNvPr>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a:extLst>
                <a:ext uri="{FF2B5EF4-FFF2-40B4-BE49-F238E27FC236}">
                  <a16:creationId xmlns:a16="http://schemas.microsoft.com/office/drawing/2014/main" id="{47225A22-1A3B-D92F-237E-94BFE65C84E1}"/>
                </a:ext>
              </a:extLst>
            </p:cNvPr>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sp>
          <p:nvSpPr>
            <p:cNvPr id="18" name="Freeform 18">
              <a:extLst>
                <a:ext uri="{FF2B5EF4-FFF2-40B4-BE49-F238E27FC236}">
                  <a16:creationId xmlns:a16="http://schemas.microsoft.com/office/drawing/2014/main" id="{5E1F688E-AF4D-AA5E-7FD9-59B0D1E435EE}"/>
                </a:ext>
              </a:extLst>
            </p:cNvPr>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a:extLst>
                <a:ext uri="{FF2B5EF4-FFF2-40B4-BE49-F238E27FC236}">
                  <a16:creationId xmlns:a16="http://schemas.microsoft.com/office/drawing/2014/main" id="{E97A2009-DF4A-019C-61BD-9CCB94BBB6F9}"/>
                </a:ext>
              </a:extLst>
            </p:cNvPr>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grpSp>
      <p:sp>
        <p:nvSpPr>
          <p:cNvPr id="20" name="TextBox 20">
            <a:extLst>
              <a:ext uri="{FF2B5EF4-FFF2-40B4-BE49-F238E27FC236}">
                <a16:creationId xmlns:a16="http://schemas.microsoft.com/office/drawing/2014/main" id="{C985AF3C-3687-5EAF-0147-6C32013B3C9D}"/>
              </a:ext>
            </a:extLst>
          </p:cNvPr>
          <p:cNvSpPr txBox="1"/>
          <p:nvPr/>
        </p:nvSpPr>
        <p:spPr>
          <a:xfrm>
            <a:off x="1358223" y="3912009"/>
            <a:ext cx="11658596" cy="1231876"/>
          </a:xfrm>
          <a:prstGeom prst="rect">
            <a:avLst/>
          </a:prstGeom>
        </p:spPr>
        <p:txBody>
          <a:bodyPr wrap="square" lIns="0" tIns="0" rIns="0" bIns="0" rtlCol="0" anchor="t">
            <a:spAutoFit/>
          </a:bodyPr>
          <a:lstStyle/>
          <a:p>
            <a:pPr marL="0" lvl="0" indent="0" algn="ctr">
              <a:lnSpc>
                <a:spcPts val="9625"/>
              </a:lnSpc>
              <a:spcBef>
                <a:spcPct val="0"/>
              </a:spcBef>
            </a:pPr>
            <a:r>
              <a:rPr lang="en-US" sz="8020" b="1" dirty="0">
                <a:solidFill>
                  <a:srgbClr val="FFFFFF"/>
                </a:solidFill>
                <a:latin typeface="Now Bold"/>
                <a:ea typeface="Now Bold"/>
                <a:cs typeface="Now Bold"/>
                <a:sym typeface="Now Bold"/>
              </a:rPr>
              <a:t>Example of Use Case</a:t>
            </a:r>
          </a:p>
        </p:txBody>
      </p:sp>
      <p:grpSp>
        <p:nvGrpSpPr>
          <p:cNvPr id="28" name="Group 27">
            <a:extLst>
              <a:ext uri="{FF2B5EF4-FFF2-40B4-BE49-F238E27FC236}">
                <a16:creationId xmlns:a16="http://schemas.microsoft.com/office/drawing/2014/main" id="{1D0C518D-09B3-11CF-814A-7CA32914BDFC}"/>
              </a:ext>
            </a:extLst>
          </p:cNvPr>
          <p:cNvGrpSpPr/>
          <p:nvPr/>
        </p:nvGrpSpPr>
        <p:grpSpPr>
          <a:xfrm>
            <a:off x="381000" y="8648700"/>
            <a:ext cx="6002487" cy="1130989"/>
            <a:chOff x="322113" y="8889311"/>
            <a:chExt cx="6002487" cy="1130989"/>
          </a:xfrm>
        </p:grpSpPr>
        <p:pic>
          <p:nvPicPr>
            <p:cNvPr id="29" name="Picture 28">
              <a:extLst>
                <a:ext uri="{FF2B5EF4-FFF2-40B4-BE49-F238E27FC236}">
                  <a16:creationId xmlns:a16="http://schemas.microsoft.com/office/drawing/2014/main" id="{22255A29-AFA7-96CE-EB63-C1F83B7ACB89}"/>
                </a:ext>
              </a:extLst>
            </p:cNvPr>
            <p:cNvPicPr>
              <a:picLocks noChangeAspect="1"/>
            </p:cNvPicPr>
            <p:nvPr/>
          </p:nvPicPr>
          <p:blipFill>
            <a:blip r:embed="rId6" cstate="print">
              <a:extLst>
                <a:ext uri="{28A0092B-C50C-407E-A947-70E740481C1C}">
                  <a14:useLocalDpi xmlns:a14="http://schemas.microsoft.com/office/drawing/2010/main" val="0"/>
                </a:ext>
              </a:extLst>
            </a:blip>
            <a:srcRect l="15671" t="2605" r="12024" b="48425"/>
            <a:stretch/>
          </p:blipFill>
          <p:spPr>
            <a:xfrm>
              <a:off x="322113" y="8889311"/>
              <a:ext cx="1049487" cy="1065331"/>
            </a:xfrm>
            <a:prstGeom prst="roundRect">
              <a:avLst/>
            </a:prstGeom>
          </p:spPr>
        </p:pic>
        <p:sp>
          <p:nvSpPr>
            <p:cNvPr id="30" name="TextBox 9">
              <a:extLst>
                <a:ext uri="{FF2B5EF4-FFF2-40B4-BE49-F238E27FC236}">
                  <a16:creationId xmlns:a16="http://schemas.microsoft.com/office/drawing/2014/main" id="{5C1D98F8-FBA2-6DE5-2FA6-477A01D9EEEC}"/>
                </a:ext>
              </a:extLst>
            </p:cNvPr>
            <p:cNvSpPr txBox="1"/>
            <p:nvPr/>
          </p:nvSpPr>
          <p:spPr>
            <a:xfrm>
              <a:off x="1537130" y="8889311"/>
              <a:ext cx="4159816" cy="307777"/>
            </a:xfrm>
            <a:prstGeom prst="rect">
              <a:avLst/>
            </a:prstGeom>
          </p:spPr>
          <p:txBody>
            <a:bodyPr wrap="square" lIns="0" tIns="0" rIns="0" bIns="0" rtlCol="0" anchor="t">
              <a:spAutoFit/>
            </a:bodyPr>
            <a:lstStyle/>
            <a:p>
              <a:pPr algn="l"/>
              <a:r>
                <a:rPr lang="en-US" sz="2000" b="1" dirty="0">
                  <a:solidFill>
                    <a:srgbClr val="56AEFF"/>
                  </a:solidFill>
                  <a:latin typeface="Now Bold"/>
                  <a:ea typeface="Now Bold"/>
                  <a:cs typeface="Now Bold"/>
                  <a:sym typeface="Now Bold"/>
                </a:rPr>
                <a:t>Ali Daryabak</a:t>
              </a:r>
            </a:p>
          </p:txBody>
        </p:sp>
        <p:sp>
          <p:nvSpPr>
            <p:cNvPr id="31" name="TextBox 9">
              <a:extLst>
                <a:ext uri="{FF2B5EF4-FFF2-40B4-BE49-F238E27FC236}">
                  <a16:creationId xmlns:a16="http://schemas.microsoft.com/office/drawing/2014/main" id="{9C4A6369-C9F5-8D27-9FD0-ADCEF29DF9C7}"/>
                </a:ext>
              </a:extLst>
            </p:cNvPr>
            <p:cNvSpPr txBox="1"/>
            <p:nvPr/>
          </p:nvSpPr>
          <p:spPr>
            <a:xfrm>
              <a:off x="1537130" y="9712523"/>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Marketing Automation Expert</a:t>
              </a:r>
            </a:p>
          </p:txBody>
        </p:sp>
        <p:sp>
          <p:nvSpPr>
            <p:cNvPr id="32" name="TextBox 9">
              <a:extLst>
                <a:ext uri="{FF2B5EF4-FFF2-40B4-BE49-F238E27FC236}">
                  <a16:creationId xmlns:a16="http://schemas.microsoft.com/office/drawing/2014/main" id="{11EE5116-846B-FFC1-D8C2-B0A4C992DD5B}"/>
                </a:ext>
              </a:extLst>
            </p:cNvPr>
            <p:cNvSpPr txBox="1"/>
            <p:nvPr/>
          </p:nvSpPr>
          <p:spPr>
            <a:xfrm>
              <a:off x="1537130" y="9299357"/>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ECRM Manager</a:t>
              </a:r>
            </a:p>
          </p:txBody>
        </p:sp>
      </p:grpSp>
    </p:spTree>
    <p:extLst>
      <p:ext uri="{BB962C8B-B14F-4D97-AF65-F5344CB8AC3E}">
        <p14:creationId xmlns:p14="http://schemas.microsoft.com/office/powerpoint/2010/main" val="4013236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FC124C9-3890-3F1F-0F18-FD24E9A931EA}"/>
              </a:ext>
            </a:extLst>
          </p:cNvPr>
          <p:cNvPicPr>
            <a:picLocks noChangeAspect="1"/>
          </p:cNvPicPr>
          <p:nvPr/>
        </p:nvPicPr>
        <p:blipFill>
          <a:blip r:embed="rId2">
            <a:extLst>
              <a:ext uri="{28A0092B-C50C-407E-A947-70E740481C1C}">
                <a14:useLocalDpi xmlns:a14="http://schemas.microsoft.com/office/drawing/2010/main" val="0"/>
              </a:ext>
            </a:extLst>
          </a:blip>
          <a:srcRect t="42188" b="36841"/>
          <a:stretch/>
        </p:blipFill>
        <p:spPr>
          <a:xfrm>
            <a:off x="-1" y="-1"/>
            <a:ext cx="18288001" cy="3835255"/>
          </a:xfrm>
          <a:prstGeom prst="rect">
            <a:avLst/>
          </a:prstGeom>
        </p:spPr>
      </p:pic>
      <p:grpSp>
        <p:nvGrpSpPr>
          <p:cNvPr id="3" name="Group 3"/>
          <p:cNvGrpSpPr/>
          <p:nvPr/>
        </p:nvGrpSpPr>
        <p:grpSpPr>
          <a:xfrm>
            <a:off x="4458366" y="0"/>
            <a:ext cx="9658350" cy="10287000"/>
            <a:chOff x="0" y="0"/>
            <a:chExt cx="2543763" cy="2709333"/>
          </a:xfrm>
        </p:grpSpPr>
        <p:sp>
          <p:nvSpPr>
            <p:cNvPr id="4" name="Freeform 4"/>
            <p:cNvSpPr/>
            <p:nvPr/>
          </p:nvSpPr>
          <p:spPr>
            <a:xfrm>
              <a:off x="0" y="0"/>
              <a:ext cx="2543763" cy="2709333"/>
            </a:xfrm>
            <a:custGeom>
              <a:avLst/>
              <a:gdLst/>
              <a:ahLst/>
              <a:cxnLst/>
              <a:rect l="l" t="t" r="r" b="b"/>
              <a:pathLst>
                <a:path w="2543763" h="2709333">
                  <a:moveTo>
                    <a:pt x="0" y="0"/>
                  </a:moveTo>
                  <a:lnTo>
                    <a:pt x="2543763" y="0"/>
                  </a:lnTo>
                  <a:lnTo>
                    <a:pt x="2543763" y="2709333"/>
                  </a:lnTo>
                  <a:lnTo>
                    <a:pt x="0" y="2709333"/>
                  </a:lnTo>
                  <a:close/>
                </a:path>
              </a:pathLst>
            </a:custGeom>
            <a:solidFill>
              <a:srgbClr val="051D40">
                <a:alpha val="74902"/>
              </a:srgbClr>
            </a:solidFill>
          </p:spPr>
        </p:sp>
        <p:sp>
          <p:nvSpPr>
            <p:cNvPr id="5" name="TextBox 5"/>
            <p:cNvSpPr txBox="1"/>
            <p:nvPr/>
          </p:nvSpPr>
          <p:spPr>
            <a:xfrm>
              <a:off x="0" y="-38100"/>
              <a:ext cx="2543763" cy="2747433"/>
            </a:xfrm>
            <a:prstGeom prst="rect">
              <a:avLst/>
            </a:prstGeom>
          </p:spPr>
          <p:txBody>
            <a:bodyPr lIns="50800" tIns="50800" rIns="50800" bIns="50800" rtlCol="0" anchor="ctr"/>
            <a:lstStyle/>
            <a:p>
              <a:pPr algn="ctr">
                <a:lnSpc>
                  <a:spcPts val="2605"/>
                </a:lnSpc>
              </a:pPr>
              <a:endParaRPr/>
            </a:p>
          </p:txBody>
        </p:sp>
      </p:grpSp>
      <p:sp>
        <p:nvSpPr>
          <p:cNvPr id="6" name="TextBox 6"/>
          <p:cNvSpPr txBox="1"/>
          <p:nvPr/>
        </p:nvSpPr>
        <p:spPr>
          <a:xfrm>
            <a:off x="5021150" y="1869637"/>
            <a:ext cx="8245699" cy="1461490"/>
          </a:xfrm>
          <a:prstGeom prst="rect">
            <a:avLst/>
          </a:prstGeom>
        </p:spPr>
        <p:txBody>
          <a:bodyPr lIns="0" tIns="0" rIns="0" bIns="0" rtlCol="0" anchor="t">
            <a:spAutoFit/>
          </a:bodyPr>
          <a:lstStyle/>
          <a:p>
            <a:pPr marL="0" lvl="0" indent="0" algn="ctr">
              <a:lnSpc>
                <a:spcPts val="5687"/>
              </a:lnSpc>
              <a:spcBef>
                <a:spcPct val="0"/>
              </a:spcBef>
            </a:pPr>
            <a:r>
              <a:rPr lang="en-US" sz="4739" b="1" dirty="0">
                <a:solidFill>
                  <a:srgbClr val="FFFFFF"/>
                </a:solidFill>
                <a:latin typeface="Now Bold"/>
                <a:ea typeface="Now Bold"/>
                <a:cs typeface="Now Bold"/>
                <a:sym typeface="Now Bold"/>
              </a:rPr>
              <a:t>Social Media Management</a:t>
            </a:r>
          </a:p>
        </p:txBody>
      </p:sp>
      <p:sp>
        <p:nvSpPr>
          <p:cNvPr id="10" name="TextBox 10"/>
          <p:cNvSpPr txBox="1"/>
          <p:nvPr/>
        </p:nvSpPr>
        <p:spPr>
          <a:xfrm>
            <a:off x="5283868" y="6082415"/>
            <a:ext cx="8007346" cy="738664"/>
          </a:xfrm>
          <a:prstGeom prst="rect">
            <a:avLst/>
          </a:prstGeom>
        </p:spPr>
        <p:txBody>
          <a:bodyPr wrap="square" lIns="0" tIns="0" rIns="0" bIns="0" rtlCol="0" anchor="t">
            <a:spAutoFit/>
          </a:bodyPr>
          <a:lstStyle/>
          <a:p>
            <a:pPr marL="0" lvl="0" indent="0" algn="just">
              <a:spcBef>
                <a:spcPct val="0"/>
              </a:spcBef>
            </a:pPr>
            <a:r>
              <a:rPr lang="en-US" sz="2400" b="1" dirty="0">
                <a:solidFill>
                  <a:srgbClr val="4BD1FB"/>
                </a:solidFill>
                <a:latin typeface="DM Sans Bold"/>
                <a:ea typeface="DM Sans Bold"/>
                <a:cs typeface="DM Sans Bold"/>
                <a:sym typeface="DM Sans Bold"/>
              </a:rPr>
              <a:t>Automatically post a new blog from WordPress to Instagram and Facebook.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F31C7F-7A13-EA6E-2CF5-AEAC4E33A303}"/>
              </a:ext>
            </a:extLst>
          </p:cNvPr>
          <p:cNvPicPr>
            <a:picLocks noChangeAspect="1"/>
          </p:cNvPicPr>
          <p:nvPr/>
        </p:nvPicPr>
        <p:blipFill>
          <a:blip r:embed="rId2">
            <a:extLst>
              <a:ext uri="{28A0092B-C50C-407E-A947-70E740481C1C}">
                <a14:useLocalDpi xmlns:a14="http://schemas.microsoft.com/office/drawing/2010/main" val="0"/>
              </a:ext>
            </a:extLst>
          </a:blip>
          <a:srcRect t="28695" b="44484"/>
          <a:stretch/>
        </p:blipFill>
        <p:spPr>
          <a:xfrm>
            <a:off x="0" y="8940"/>
            <a:ext cx="18288000" cy="3991560"/>
          </a:xfrm>
          <a:prstGeom prst="rect">
            <a:avLst/>
          </a:prstGeom>
        </p:spPr>
      </p:pic>
      <p:grpSp>
        <p:nvGrpSpPr>
          <p:cNvPr id="3" name="Group 3"/>
          <p:cNvGrpSpPr/>
          <p:nvPr/>
        </p:nvGrpSpPr>
        <p:grpSpPr>
          <a:xfrm>
            <a:off x="4458366" y="0"/>
            <a:ext cx="9658350" cy="10287000"/>
            <a:chOff x="0" y="0"/>
            <a:chExt cx="2543763" cy="2709333"/>
          </a:xfrm>
        </p:grpSpPr>
        <p:sp>
          <p:nvSpPr>
            <p:cNvPr id="4" name="Freeform 4"/>
            <p:cNvSpPr/>
            <p:nvPr/>
          </p:nvSpPr>
          <p:spPr>
            <a:xfrm>
              <a:off x="0" y="0"/>
              <a:ext cx="2543763" cy="2709333"/>
            </a:xfrm>
            <a:custGeom>
              <a:avLst/>
              <a:gdLst/>
              <a:ahLst/>
              <a:cxnLst/>
              <a:rect l="l" t="t" r="r" b="b"/>
              <a:pathLst>
                <a:path w="2543763" h="2709333">
                  <a:moveTo>
                    <a:pt x="0" y="0"/>
                  </a:moveTo>
                  <a:lnTo>
                    <a:pt x="2543763" y="0"/>
                  </a:lnTo>
                  <a:lnTo>
                    <a:pt x="2543763" y="2709333"/>
                  </a:lnTo>
                  <a:lnTo>
                    <a:pt x="0" y="2709333"/>
                  </a:lnTo>
                  <a:close/>
                </a:path>
              </a:pathLst>
            </a:custGeom>
            <a:solidFill>
              <a:srgbClr val="051D40">
                <a:alpha val="74902"/>
              </a:srgbClr>
            </a:solidFill>
          </p:spPr>
        </p:sp>
        <p:sp>
          <p:nvSpPr>
            <p:cNvPr id="5" name="TextBox 5"/>
            <p:cNvSpPr txBox="1"/>
            <p:nvPr/>
          </p:nvSpPr>
          <p:spPr>
            <a:xfrm>
              <a:off x="0" y="-38100"/>
              <a:ext cx="2543763" cy="2747433"/>
            </a:xfrm>
            <a:prstGeom prst="rect">
              <a:avLst/>
            </a:prstGeom>
          </p:spPr>
          <p:txBody>
            <a:bodyPr lIns="50800" tIns="50800" rIns="50800" bIns="50800" rtlCol="0" anchor="ctr"/>
            <a:lstStyle/>
            <a:p>
              <a:pPr algn="ctr">
                <a:lnSpc>
                  <a:spcPts val="2605"/>
                </a:lnSpc>
              </a:pPr>
              <a:endParaRPr/>
            </a:p>
          </p:txBody>
        </p:sp>
      </p:grpSp>
      <p:sp>
        <p:nvSpPr>
          <p:cNvPr id="6" name="TextBox 6"/>
          <p:cNvSpPr txBox="1"/>
          <p:nvPr/>
        </p:nvSpPr>
        <p:spPr>
          <a:xfrm>
            <a:off x="5119544" y="2004720"/>
            <a:ext cx="8245699" cy="730521"/>
          </a:xfrm>
          <a:prstGeom prst="rect">
            <a:avLst/>
          </a:prstGeom>
        </p:spPr>
        <p:txBody>
          <a:bodyPr lIns="0" tIns="0" rIns="0" bIns="0" rtlCol="0" anchor="t">
            <a:spAutoFit/>
          </a:bodyPr>
          <a:lstStyle/>
          <a:p>
            <a:pPr marL="0" lvl="0" indent="0" algn="ctr">
              <a:lnSpc>
                <a:spcPts val="5687"/>
              </a:lnSpc>
              <a:spcBef>
                <a:spcPct val="0"/>
              </a:spcBef>
            </a:pPr>
            <a:r>
              <a:rPr lang="en-US" sz="4739" b="1" dirty="0">
                <a:solidFill>
                  <a:srgbClr val="FFFFFF"/>
                </a:solidFill>
                <a:latin typeface="Now Bold"/>
                <a:ea typeface="Now Bold"/>
                <a:cs typeface="Now Bold"/>
                <a:sym typeface="Now Bold"/>
              </a:rPr>
              <a:t>Sales/CRM Updates</a:t>
            </a:r>
          </a:p>
        </p:txBody>
      </p:sp>
      <p:sp>
        <p:nvSpPr>
          <p:cNvPr id="10" name="TextBox 10"/>
          <p:cNvSpPr txBox="1"/>
          <p:nvPr/>
        </p:nvSpPr>
        <p:spPr>
          <a:xfrm>
            <a:off x="5238720" y="5917169"/>
            <a:ext cx="8007346" cy="738664"/>
          </a:xfrm>
          <a:prstGeom prst="rect">
            <a:avLst/>
          </a:prstGeom>
        </p:spPr>
        <p:txBody>
          <a:bodyPr wrap="square" lIns="0" tIns="0" rIns="0" bIns="0" rtlCol="0" anchor="t">
            <a:spAutoFit/>
          </a:bodyPr>
          <a:lstStyle/>
          <a:p>
            <a:pPr marL="0" lvl="0" indent="0" algn="just">
              <a:spcBef>
                <a:spcPct val="0"/>
              </a:spcBef>
            </a:pPr>
            <a:r>
              <a:rPr lang="en-US" sz="2400" b="1" dirty="0">
                <a:solidFill>
                  <a:srgbClr val="4BD1FB"/>
                </a:solidFill>
                <a:latin typeface="DM Sans Bold"/>
                <a:ea typeface="DM Sans Bold"/>
                <a:cs typeface="DM Sans Bold"/>
                <a:sym typeface="DM Sans Bold"/>
              </a:rPr>
              <a:t>When a new lead is added in HubSpot, create a task in Asana and notify your team on Slack.</a:t>
            </a:r>
          </a:p>
        </p:txBody>
      </p:sp>
    </p:spTree>
    <p:extLst>
      <p:ext uri="{BB962C8B-B14F-4D97-AF65-F5344CB8AC3E}">
        <p14:creationId xmlns:p14="http://schemas.microsoft.com/office/powerpoint/2010/main" val="908999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2A6D6F-7B05-E95B-9B50-EFA6B255DA90}"/>
              </a:ext>
            </a:extLst>
          </p:cNvPr>
          <p:cNvPicPr>
            <a:picLocks noChangeAspect="1"/>
          </p:cNvPicPr>
          <p:nvPr/>
        </p:nvPicPr>
        <p:blipFill>
          <a:blip r:embed="rId2">
            <a:extLst>
              <a:ext uri="{28A0092B-C50C-407E-A947-70E740481C1C}">
                <a14:useLocalDpi xmlns:a14="http://schemas.microsoft.com/office/drawing/2010/main" val="0"/>
              </a:ext>
            </a:extLst>
          </a:blip>
          <a:srcRect t="35509" b="39467"/>
          <a:stretch/>
        </p:blipFill>
        <p:spPr>
          <a:xfrm>
            <a:off x="0" y="-3465"/>
            <a:ext cx="18301855" cy="4557332"/>
          </a:xfrm>
          <a:prstGeom prst="rect">
            <a:avLst/>
          </a:prstGeom>
        </p:spPr>
      </p:pic>
      <p:grpSp>
        <p:nvGrpSpPr>
          <p:cNvPr id="3" name="Group 3"/>
          <p:cNvGrpSpPr/>
          <p:nvPr/>
        </p:nvGrpSpPr>
        <p:grpSpPr>
          <a:xfrm>
            <a:off x="4458366" y="0"/>
            <a:ext cx="9658350" cy="10287000"/>
            <a:chOff x="0" y="0"/>
            <a:chExt cx="2543763" cy="2709333"/>
          </a:xfrm>
        </p:grpSpPr>
        <p:sp>
          <p:nvSpPr>
            <p:cNvPr id="4" name="Freeform 4"/>
            <p:cNvSpPr/>
            <p:nvPr/>
          </p:nvSpPr>
          <p:spPr>
            <a:xfrm>
              <a:off x="0" y="0"/>
              <a:ext cx="2543763" cy="2709333"/>
            </a:xfrm>
            <a:custGeom>
              <a:avLst/>
              <a:gdLst/>
              <a:ahLst/>
              <a:cxnLst/>
              <a:rect l="l" t="t" r="r" b="b"/>
              <a:pathLst>
                <a:path w="2543763" h="2709333">
                  <a:moveTo>
                    <a:pt x="0" y="0"/>
                  </a:moveTo>
                  <a:lnTo>
                    <a:pt x="2543763" y="0"/>
                  </a:lnTo>
                  <a:lnTo>
                    <a:pt x="2543763" y="2709333"/>
                  </a:lnTo>
                  <a:lnTo>
                    <a:pt x="0" y="2709333"/>
                  </a:lnTo>
                  <a:close/>
                </a:path>
              </a:pathLst>
            </a:custGeom>
            <a:solidFill>
              <a:srgbClr val="051D40">
                <a:alpha val="74902"/>
              </a:srgbClr>
            </a:solidFill>
          </p:spPr>
        </p:sp>
        <p:sp>
          <p:nvSpPr>
            <p:cNvPr id="5" name="TextBox 5"/>
            <p:cNvSpPr txBox="1"/>
            <p:nvPr/>
          </p:nvSpPr>
          <p:spPr>
            <a:xfrm>
              <a:off x="0" y="-38100"/>
              <a:ext cx="2543763" cy="2747433"/>
            </a:xfrm>
            <a:prstGeom prst="rect">
              <a:avLst/>
            </a:prstGeom>
          </p:spPr>
          <p:txBody>
            <a:bodyPr lIns="50800" tIns="50800" rIns="50800" bIns="50800" rtlCol="0" anchor="ctr"/>
            <a:lstStyle/>
            <a:p>
              <a:pPr algn="ctr">
                <a:lnSpc>
                  <a:spcPts val="2605"/>
                </a:lnSpc>
              </a:pPr>
              <a:endParaRPr/>
            </a:p>
          </p:txBody>
        </p:sp>
      </p:grpSp>
      <p:sp>
        <p:nvSpPr>
          <p:cNvPr id="6" name="TextBox 6"/>
          <p:cNvSpPr txBox="1"/>
          <p:nvPr/>
        </p:nvSpPr>
        <p:spPr>
          <a:xfrm>
            <a:off x="5021150" y="1909940"/>
            <a:ext cx="8245699" cy="730521"/>
          </a:xfrm>
          <a:prstGeom prst="rect">
            <a:avLst/>
          </a:prstGeom>
        </p:spPr>
        <p:txBody>
          <a:bodyPr lIns="0" tIns="0" rIns="0" bIns="0" rtlCol="0" anchor="t">
            <a:spAutoFit/>
          </a:bodyPr>
          <a:lstStyle/>
          <a:p>
            <a:pPr marL="0" lvl="0" indent="0" algn="ctr">
              <a:lnSpc>
                <a:spcPts val="5687"/>
              </a:lnSpc>
              <a:spcBef>
                <a:spcPct val="0"/>
              </a:spcBef>
            </a:pPr>
            <a:r>
              <a:rPr lang="en-US" sz="4739" b="1" dirty="0">
                <a:solidFill>
                  <a:srgbClr val="FFFFFF"/>
                </a:solidFill>
                <a:latin typeface="Now Bold"/>
                <a:ea typeface="Now Bold"/>
                <a:cs typeface="Now Bold"/>
                <a:sym typeface="Now Bold"/>
              </a:rPr>
              <a:t>Data Syncing</a:t>
            </a:r>
          </a:p>
        </p:txBody>
      </p:sp>
      <p:sp>
        <p:nvSpPr>
          <p:cNvPr id="10" name="TextBox 10"/>
          <p:cNvSpPr txBox="1"/>
          <p:nvPr/>
        </p:nvSpPr>
        <p:spPr>
          <a:xfrm>
            <a:off x="5147254" y="6463807"/>
            <a:ext cx="8007346" cy="738664"/>
          </a:xfrm>
          <a:prstGeom prst="rect">
            <a:avLst/>
          </a:prstGeom>
        </p:spPr>
        <p:txBody>
          <a:bodyPr wrap="square" lIns="0" tIns="0" rIns="0" bIns="0" rtlCol="0" anchor="t">
            <a:spAutoFit/>
          </a:bodyPr>
          <a:lstStyle/>
          <a:p>
            <a:pPr marL="0" lvl="0" indent="0" algn="just">
              <a:spcBef>
                <a:spcPct val="0"/>
              </a:spcBef>
            </a:pPr>
            <a:r>
              <a:rPr lang="en-US" sz="2400" b="1" dirty="0">
                <a:solidFill>
                  <a:srgbClr val="4BD1FB"/>
                </a:solidFill>
                <a:latin typeface="DM Sans Bold"/>
                <a:ea typeface="DM Sans Bold"/>
                <a:cs typeface="DM Sans Bold"/>
                <a:sym typeface="DM Sans Bold"/>
              </a:rPr>
              <a:t>Sync customer data between Google Sheets and your email marketing tool (e.g., Mailchimp).</a:t>
            </a:r>
          </a:p>
        </p:txBody>
      </p:sp>
    </p:spTree>
    <p:extLst>
      <p:ext uri="{BB962C8B-B14F-4D97-AF65-F5344CB8AC3E}">
        <p14:creationId xmlns:p14="http://schemas.microsoft.com/office/powerpoint/2010/main" val="2161069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a:extLst>
            <a:ext uri="{FF2B5EF4-FFF2-40B4-BE49-F238E27FC236}">
              <a16:creationId xmlns:a16="http://schemas.microsoft.com/office/drawing/2014/main" id="{79A6736F-2B80-F0B1-46AC-C83D533152BB}"/>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71B64A04-CA96-C0D6-5E39-C693F67EC3D5}"/>
              </a:ext>
            </a:extLst>
          </p:cNvPr>
          <p:cNvPicPr>
            <a:picLocks noChangeAspect="1"/>
          </p:cNvPicPr>
          <p:nvPr/>
        </p:nvPicPr>
        <p:blipFill>
          <a:blip r:embed="rId2">
            <a:extLst>
              <a:ext uri="{28A0092B-C50C-407E-A947-70E740481C1C}">
                <a14:useLocalDpi xmlns:a14="http://schemas.microsoft.com/office/drawing/2010/main" val="0"/>
              </a:ext>
            </a:extLst>
          </a:blip>
          <a:srcRect l="27708" t="-1096" r="19514" b="7496"/>
          <a:stretch/>
        </p:blipFill>
        <p:spPr>
          <a:xfrm>
            <a:off x="12344400" y="-114299"/>
            <a:ext cx="5953136" cy="10401299"/>
          </a:xfrm>
          <a:prstGeom prst="flowChartInputOutput">
            <a:avLst/>
          </a:prstGeom>
        </p:spPr>
      </p:pic>
      <p:sp>
        <p:nvSpPr>
          <p:cNvPr id="11" name="Freeform 11">
            <a:extLst>
              <a:ext uri="{FF2B5EF4-FFF2-40B4-BE49-F238E27FC236}">
                <a16:creationId xmlns:a16="http://schemas.microsoft.com/office/drawing/2014/main" id="{C5621A1C-B48F-FF85-8471-FC6C868569A0}"/>
              </a:ext>
            </a:extLst>
          </p:cNvPr>
          <p:cNvSpPr/>
          <p:nvPr/>
        </p:nvSpPr>
        <p:spPr>
          <a:xfrm rot="6329538">
            <a:off x="6857633" y="4483431"/>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3"/>
            <a:stretch>
              <a:fillRect t="-137172"/>
            </a:stretch>
          </a:blipFill>
        </p:spPr>
      </p:sp>
      <p:sp>
        <p:nvSpPr>
          <p:cNvPr id="14" name="Freeform 14">
            <a:extLst>
              <a:ext uri="{FF2B5EF4-FFF2-40B4-BE49-F238E27FC236}">
                <a16:creationId xmlns:a16="http://schemas.microsoft.com/office/drawing/2014/main" id="{33EAC019-BA80-BE37-C6BA-C8CB805EA3D5}"/>
              </a:ext>
            </a:extLst>
          </p:cNvPr>
          <p:cNvSpPr/>
          <p:nvPr/>
        </p:nvSpPr>
        <p:spPr>
          <a:xfrm rot="17131068">
            <a:off x="8162275" y="4008045"/>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3"/>
            <a:stretch>
              <a:fillRect t="-137172"/>
            </a:stretch>
          </a:blipFill>
        </p:spPr>
      </p:sp>
      <p:grpSp>
        <p:nvGrpSpPr>
          <p:cNvPr id="6" name="Group 6">
            <a:extLst>
              <a:ext uri="{FF2B5EF4-FFF2-40B4-BE49-F238E27FC236}">
                <a16:creationId xmlns:a16="http://schemas.microsoft.com/office/drawing/2014/main" id="{4A459F0C-9D44-6E17-2CC1-D90C6A8E4552}"/>
              </a:ext>
            </a:extLst>
          </p:cNvPr>
          <p:cNvGrpSpPr/>
          <p:nvPr/>
        </p:nvGrpSpPr>
        <p:grpSpPr>
          <a:xfrm rot="-10800000">
            <a:off x="81160" y="9258300"/>
            <a:ext cx="13457996" cy="3264379"/>
            <a:chOff x="0" y="0"/>
            <a:chExt cx="17943995" cy="4352506"/>
          </a:xfrm>
        </p:grpSpPr>
        <p:sp>
          <p:nvSpPr>
            <p:cNvPr id="7" name="Freeform 7">
              <a:extLst>
                <a:ext uri="{FF2B5EF4-FFF2-40B4-BE49-F238E27FC236}">
                  <a16:creationId xmlns:a16="http://schemas.microsoft.com/office/drawing/2014/main" id="{629A26B7-E575-B6E1-E15B-63D2D33C3891}"/>
                </a:ext>
              </a:extLst>
            </p:cNvPr>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a:extLst>
                <a:ext uri="{FF2B5EF4-FFF2-40B4-BE49-F238E27FC236}">
                  <a16:creationId xmlns:a16="http://schemas.microsoft.com/office/drawing/2014/main" id="{710CD877-4CA9-9164-17FF-134A7C475A69}"/>
                </a:ext>
              </a:extLst>
            </p:cNvPr>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sp>
          <p:nvSpPr>
            <p:cNvPr id="9" name="Freeform 9">
              <a:extLst>
                <a:ext uri="{FF2B5EF4-FFF2-40B4-BE49-F238E27FC236}">
                  <a16:creationId xmlns:a16="http://schemas.microsoft.com/office/drawing/2014/main" id="{B3F7312E-E9E6-7E34-3C0B-E6EE837FAB06}"/>
                </a:ext>
              </a:extLst>
            </p:cNvPr>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a:extLst>
                <a:ext uri="{FF2B5EF4-FFF2-40B4-BE49-F238E27FC236}">
                  <a16:creationId xmlns:a16="http://schemas.microsoft.com/office/drawing/2014/main" id="{F1E61B7E-1CF4-4363-2265-8FE0152A6212}"/>
                </a:ext>
              </a:extLst>
            </p:cNvPr>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grpSp>
      <p:grpSp>
        <p:nvGrpSpPr>
          <p:cNvPr id="15" name="Group 15">
            <a:extLst>
              <a:ext uri="{FF2B5EF4-FFF2-40B4-BE49-F238E27FC236}">
                <a16:creationId xmlns:a16="http://schemas.microsoft.com/office/drawing/2014/main" id="{362E0FFA-F543-BEC1-4F69-5A4B8ECA55BB}"/>
              </a:ext>
            </a:extLst>
          </p:cNvPr>
          <p:cNvGrpSpPr/>
          <p:nvPr/>
        </p:nvGrpSpPr>
        <p:grpSpPr>
          <a:xfrm rot="-10800000">
            <a:off x="15966396" y="9258300"/>
            <a:ext cx="13457996" cy="3264379"/>
            <a:chOff x="0" y="0"/>
            <a:chExt cx="17943995" cy="4352506"/>
          </a:xfrm>
        </p:grpSpPr>
        <p:sp>
          <p:nvSpPr>
            <p:cNvPr id="16" name="Freeform 16">
              <a:extLst>
                <a:ext uri="{FF2B5EF4-FFF2-40B4-BE49-F238E27FC236}">
                  <a16:creationId xmlns:a16="http://schemas.microsoft.com/office/drawing/2014/main" id="{3265DBF3-E5EC-6E0D-1A54-A55D241A901B}"/>
                </a:ext>
              </a:extLst>
            </p:cNvPr>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a:extLst>
                <a:ext uri="{FF2B5EF4-FFF2-40B4-BE49-F238E27FC236}">
                  <a16:creationId xmlns:a16="http://schemas.microsoft.com/office/drawing/2014/main" id="{61503B45-40F4-D0C7-B8FF-B7AFD170B53F}"/>
                </a:ext>
              </a:extLst>
            </p:cNvPr>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sp>
          <p:nvSpPr>
            <p:cNvPr id="18" name="Freeform 18">
              <a:extLst>
                <a:ext uri="{FF2B5EF4-FFF2-40B4-BE49-F238E27FC236}">
                  <a16:creationId xmlns:a16="http://schemas.microsoft.com/office/drawing/2014/main" id="{A54C2419-49DC-326C-45F3-C240EB34EAD8}"/>
                </a:ext>
              </a:extLst>
            </p:cNvPr>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a:extLst>
                <a:ext uri="{FF2B5EF4-FFF2-40B4-BE49-F238E27FC236}">
                  <a16:creationId xmlns:a16="http://schemas.microsoft.com/office/drawing/2014/main" id="{BBB0E6DB-7940-B487-5321-32BAFB18FBDE}"/>
                </a:ext>
              </a:extLst>
            </p:cNvPr>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grpSp>
      <p:sp>
        <p:nvSpPr>
          <p:cNvPr id="20" name="TextBox 20">
            <a:extLst>
              <a:ext uri="{FF2B5EF4-FFF2-40B4-BE49-F238E27FC236}">
                <a16:creationId xmlns:a16="http://schemas.microsoft.com/office/drawing/2014/main" id="{BB99048D-2B87-9B5A-0049-816B9526F5AD}"/>
              </a:ext>
            </a:extLst>
          </p:cNvPr>
          <p:cNvSpPr txBox="1"/>
          <p:nvPr/>
        </p:nvSpPr>
        <p:spPr>
          <a:xfrm>
            <a:off x="1358223" y="3912009"/>
            <a:ext cx="11658596" cy="1231876"/>
          </a:xfrm>
          <a:prstGeom prst="rect">
            <a:avLst/>
          </a:prstGeom>
        </p:spPr>
        <p:txBody>
          <a:bodyPr wrap="square" lIns="0" tIns="0" rIns="0" bIns="0" rtlCol="0" anchor="t">
            <a:spAutoFit/>
          </a:bodyPr>
          <a:lstStyle/>
          <a:p>
            <a:pPr marL="0" marR="0" lvl="0" indent="0" algn="ctr" defTabSz="914400" rtl="0" eaLnBrk="1" fontAlgn="auto" latinLnBrk="0" hangingPunct="1">
              <a:lnSpc>
                <a:spcPts val="9625"/>
              </a:lnSpc>
              <a:spcBef>
                <a:spcPct val="0"/>
              </a:spcBef>
              <a:spcAft>
                <a:spcPts val="0"/>
              </a:spcAft>
              <a:buClrTx/>
              <a:buSzTx/>
              <a:buFontTx/>
              <a:buNone/>
              <a:tabLst/>
              <a:defRPr/>
            </a:pPr>
            <a:r>
              <a:rPr lang="en-US" sz="8020" b="1" dirty="0">
                <a:solidFill>
                  <a:srgbClr val="FFFFFF"/>
                </a:solidFill>
                <a:latin typeface="Now Bold"/>
                <a:ea typeface="Now Bold"/>
                <a:cs typeface="Now Bold"/>
                <a:sym typeface="Now Bold"/>
              </a:rPr>
              <a:t>Make.com Interface</a:t>
            </a:r>
            <a:endParaRPr kumimoji="0" lang="en-US" sz="8020" b="1" i="0" u="none" strike="noStrike" kern="1200" cap="none" spc="0" normalizeH="0" baseline="0" noProof="0" dirty="0">
              <a:ln>
                <a:noFill/>
              </a:ln>
              <a:solidFill>
                <a:srgbClr val="FFFFFF"/>
              </a:solidFill>
              <a:effectLst/>
              <a:uLnTx/>
              <a:uFillTx/>
              <a:latin typeface="Now Bold"/>
              <a:ea typeface="Now Bold"/>
              <a:cs typeface="Now Bold"/>
              <a:sym typeface="Now Bold"/>
            </a:endParaRPr>
          </a:p>
        </p:txBody>
      </p:sp>
      <p:grpSp>
        <p:nvGrpSpPr>
          <p:cNvPr id="28" name="Group 27">
            <a:extLst>
              <a:ext uri="{FF2B5EF4-FFF2-40B4-BE49-F238E27FC236}">
                <a16:creationId xmlns:a16="http://schemas.microsoft.com/office/drawing/2014/main" id="{B6B7EBD4-129D-C356-9606-656191228D8E}"/>
              </a:ext>
            </a:extLst>
          </p:cNvPr>
          <p:cNvGrpSpPr/>
          <p:nvPr/>
        </p:nvGrpSpPr>
        <p:grpSpPr>
          <a:xfrm>
            <a:off x="381000" y="8648700"/>
            <a:ext cx="6002487" cy="1130989"/>
            <a:chOff x="322113" y="8889311"/>
            <a:chExt cx="6002487" cy="1130989"/>
          </a:xfrm>
        </p:grpSpPr>
        <p:pic>
          <p:nvPicPr>
            <p:cNvPr id="29" name="Picture 28">
              <a:extLst>
                <a:ext uri="{FF2B5EF4-FFF2-40B4-BE49-F238E27FC236}">
                  <a16:creationId xmlns:a16="http://schemas.microsoft.com/office/drawing/2014/main" id="{5AF5E276-0454-AF92-B5B2-7EF107D30262}"/>
                </a:ext>
              </a:extLst>
            </p:cNvPr>
            <p:cNvPicPr>
              <a:picLocks noChangeAspect="1"/>
            </p:cNvPicPr>
            <p:nvPr/>
          </p:nvPicPr>
          <p:blipFill>
            <a:blip r:embed="rId6" cstate="print">
              <a:extLst>
                <a:ext uri="{28A0092B-C50C-407E-A947-70E740481C1C}">
                  <a14:useLocalDpi xmlns:a14="http://schemas.microsoft.com/office/drawing/2010/main" val="0"/>
                </a:ext>
              </a:extLst>
            </a:blip>
            <a:srcRect l="15671" t="2605" r="12024" b="48425"/>
            <a:stretch/>
          </p:blipFill>
          <p:spPr>
            <a:xfrm>
              <a:off x="322113" y="8889311"/>
              <a:ext cx="1049487" cy="1065331"/>
            </a:xfrm>
            <a:prstGeom prst="roundRect">
              <a:avLst/>
            </a:prstGeom>
          </p:spPr>
        </p:pic>
        <p:sp>
          <p:nvSpPr>
            <p:cNvPr id="30" name="TextBox 9">
              <a:extLst>
                <a:ext uri="{FF2B5EF4-FFF2-40B4-BE49-F238E27FC236}">
                  <a16:creationId xmlns:a16="http://schemas.microsoft.com/office/drawing/2014/main" id="{20742284-3B1A-4945-F33D-55FEC813E818}"/>
                </a:ext>
              </a:extLst>
            </p:cNvPr>
            <p:cNvSpPr txBox="1"/>
            <p:nvPr/>
          </p:nvSpPr>
          <p:spPr>
            <a:xfrm>
              <a:off x="1537130" y="8889311"/>
              <a:ext cx="4159816"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6AEFF"/>
                  </a:solidFill>
                  <a:effectLst/>
                  <a:uLnTx/>
                  <a:uFillTx/>
                  <a:latin typeface="Now Bold"/>
                  <a:ea typeface="Now Bold"/>
                  <a:cs typeface="Now Bold"/>
                  <a:sym typeface="Now Bold"/>
                </a:rPr>
                <a:t>Ali Daryabak</a:t>
              </a:r>
            </a:p>
          </p:txBody>
        </p:sp>
        <p:sp>
          <p:nvSpPr>
            <p:cNvPr id="31" name="TextBox 9">
              <a:extLst>
                <a:ext uri="{FF2B5EF4-FFF2-40B4-BE49-F238E27FC236}">
                  <a16:creationId xmlns:a16="http://schemas.microsoft.com/office/drawing/2014/main" id="{76784A94-B079-386C-CAE9-04A91B140F81}"/>
                </a:ext>
              </a:extLst>
            </p:cNvPr>
            <p:cNvSpPr txBox="1"/>
            <p:nvPr/>
          </p:nvSpPr>
          <p:spPr>
            <a:xfrm>
              <a:off x="1537130" y="9712523"/>
              <a:ext cx="4787470"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BFB"/>
                  </a:solidFill>
                  <a:effectLst/>
                  <a:uLnTx/>
                  <a:uFillTx/>
                  <a:latin typeface="Now Bold"/>
                  <a:ea typeface="Now Bold"/>
                  <a:cs typeface="Now Bold"/>
                  <a:sym typeface="Now Bold"/>
                </a:rPr>
                <a:t>Marketing Automation Expert</a:t>
              </a:r>
            </a:p>
          </p:txBody>
        </p:sp>
        <p:sp>
          <p:nvSpPr>
            <p:cNvPr id="32" name="TextBox 9">
              <a:extLst>
                <a:ext uri="{FF2B5EF4-FFF2-40B4-BE49-F238E27FC236}">
                  <a16:creationId xmlns:a16="http://schemas.microsoft.com/office/drawing/2014/main" id="{0495F9D8-21DD-1E3B-42A4-487E41E72F85}"/>
                </a:ext>
              </a:extLst>
            </p:cNvPr>
            <p:cNvSpPr txBox="1"/>
            <p:nvPr/>
          </p:nvSpPr>
          <p:spPr>
            <a:xfrm>
              <a:off x="1537130" y="9299357"/>
              <a:ext cx="4787470" cy="30777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BFB"/>
                  </a:solidFill>
                  <a:effectLst/>
                  <a:uLnTx/>
                  <a:uFillTx/>
                  <a:latin typeface="Now Bold"/>
                  <a:ea typeface="Now Bold"/>
                  <a:cs typeface="Now Bold"/>
                  <a:sym typeface="Now Bold"/>
                </a:rPr>
                <a:t>ECRM Manager</a:t>
              </a:r>
            </a:p>
          </p:txBody>
        </p:sp>
      </p:grpSp>
    </p:spTree>
    <p:extLst>
      <p:ext uri="{BB962C8B-B14F-4D97-AF65-F5344CB8AC3E}">
        <p14:creationId xmlns:p14="http://schemas.microsoft.com/office/powerpoint/2010/main" val="850717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0" name="Freeform 20"/>
          <p:cNvSpPr/>
          <p:nvPr/>
        </p:nvSpPr>
        <p:spPr>
          <a:xfrm>
            <a:off x="15128164" y="-2586935"/>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a:off x="-3359890" y="7239384"/>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8" name="Picture 7">
            <a:extLst>
              <a:ext uri="{FF2B5EF4-FFF2-40B4-BE49-F238E27FC236}">
                <a16:creationId xmlns:a16="http://schemas.microsoft.com/office/drawing/2014/main" id="{B3CABA96-C326-F896-A4DA-C18E8D4C517B}"/>
              </a:ext>
            </a:extLst>
          </p:cNvPr>
          <p:cNvPicPr>
            <a:picLocks noChangeAspect="1"/>
          </p:cNvPicPr>
          <p:nvPr/>
        </p:nvPicPr>
        <p:blipFill>
          <a:blip r:embed="rId4"/>
          <a:stretch>
            <a:fillRect/>
          </a:stretch>
        </p:blipFill>
        <p:spPr>
          <a:xfrm>
            <a:off x="152400" y="1314450"/>
            <a:ext cx="17983200" cy="7658100"/>
          </a:xfrm>
          <a:prstGeom prst="rect">
            <a:avLst/>
          </a:prstGeom>
        </p:spPr>
      </p:pic>
    </p:spTree>
    <p:extLst>
      <p:ext uri="{BB962C8B-B14F-4D97-AF65-F5344CB8AC3E}">
        <p14:creationId xmlns:p14="http://schemas.microsoft.com/office/powerpoint/2010/main" val="4189245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DCB3C492-E85C-2760-30FA-CFB0F4E08B8B}"/>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B786A5CE-777B-D480-0D63-B7E1D27C836D}"/>
              </a:ext>
            </a:extLst>
          </p:cNvPr>
          <p:cNvSpPr/>
          <p:nvPr/>
        </p:nvSpPr>
        <p:spPr>
          <a:xfrm>
            <a:off x="15128164" y="-2586935"/>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a:extLst>
              <a:ext uri="{FF2B5EF4-FFF2-40B4-BE49-F238E27FC236}">
                <a16:creationId xmlns:a16="http://schemas.microsoft.com/office/drawing/2014/main" id="{3D9BEC69-E43D-F3EB-1345-AE98978B05E8}"/>
              </a:ext>
            </a:extLst>
          </p:cNvPr>
          <p:cNvSpPr/>
          <p:nvPr/>
        </p:nvSpPr>
        <p:spPr>
          <a:xfrm>
            <a:off x="-3359890" y="7239384"/>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 name="Picture 2">
            <a:extLst>
              <a:ext uri="{FF2B5EF4-FFF2-40B4-BE49-F238E27FC236}">
                <a16:creationId xmlns:a16="http://schemas.microsoft.com/office/drawing/2014/main" id="{635A9D2B-911D-9C30-95C2-AFD2E9F7ADB5}"/>
              </a:ext>
            </a:extLst>
          </p:cNvPr>
          <p:cNvPicPr>
            <a:picLocks noChangeAspect="1"/>
          </p:cNvPicPr>
          <p:nvPr/>
        </p:nvPicPr>
        <p:blipFill>
          <a:blip r:embed="rId4"/>
          <a:stretch>
            <a:fillRect/>
          </a:stretch>
        </p:blipFill>
        <p:spPr>
          <a:xfrm>
            <a:off x="8305800" y="2147361"/>
            <a:ext cx="9171514" cy="5992278"/>
          </a:xfrm>
          <a:prstGeom prst="rect">
            <a:avLst/>
          </a:prstGeom>
        </p:spPr>
      </p:pic>
      <p:sp>
        <p:nvSpPr>
          <p:cNvPr id="4" name="TextBox 22">
            <a:extLst>
              <a:ext uri="{FF2B5EF4-FFF2-40B4-BE49-F238E27FC236}">
                <a16:creationId xmlns:a16="http://schemas.microsoft.com/office/drawing/2014/main" id="{475B4F1E-4E1D-921E-43E8-F80F68545103}"/>
              </a:ext>
            </a:extLst>
          </p:cNvPr>
          <p:cNvSpPr txBox="1"/>
          <p:nvPr/>
        </p:nvSpPr>
        <p:spPr>
          <a:xfrm>
            <a:off x="1905000" y="3807525"/>
            <a:ext cx="4653159" cy="2671950"/>
          </a:xfrm>
          <a:prstGeom prst="rect">
            <a:avLst/>
          </a:prstGeom>
        </p:spPr>
        <p:txBody>
          <a:bodyPr wrap="square" lIns="0" tIns="0" rIns="0" bIns="0" rtlCol="0" anchor="t">
            <a:spAutoFit/>
          </a:bodyPr>
          <a:lstStyle/>
          <a:p>
            <a:pPr marL="0" marR="0" lvl="0" indent="0" algn="l" defTabSz="914400" rtl="0" eaLnBrk="1" fontAlgn="auto" latinLnBrk="0" hangingPunct="1">
              <a:lnSpc>
                <a:spcPts val="2643"/>
              </a:lnSpc>
              <a:spcBef>
                <a:spcPct val="0"/>
              </a:spcBef>
              <a:spcAft>
                <a:spcPts val="0"/>
              </a:spcAft>
              <a:buClrTx/>
              <a:buSzTx/>
              <a:buFontTx/>
              <a:buNone/>
              <a:tabLst/>
              <a:defRPr/>
            </a:pPr>
            <a:r>
              <a:rPr lang="en-US" sz="4357" b="1" dirty="0">
                <a:solidFill>
                  <a:srgbClr val="4BD1FB"/>
                </a:solidFill>
                <a:latin typeface="DM Sans Bold"/>
                <a:sym typeface="DM Sans"/>
              </a:rPr>
              <a:t>Key: </a:t>
            </a:r>
          </a:p>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Response ID</a:t>
            </a:r>
          </a:p>
          <a:p>
            <a:pPr marL="0" marR="0" lvl="0" indent="0" algn="l" defTabSz="914400" rtl="0" eaLnBrk="1" fontAlgn="auto" latinLnBrk="0" hangingPunct="1">
              <a:lnSpc>
                <a:spcPts val="2643"/>
              </a:lnSpc>
              <a:spcBef>
                <a:spcPct val="0"/>
              </a:spcBef>
              <a:spcAft>
                <a:spcPts val="0"/>
              </a:spcAft>
              <a:buClrTx/>
              <a:buSzTx/>
              <a:buFontTx/>
              <a:buNone/>
              <a:tabLst/>
              <a:defRPr/>
            </a:pPr>
            <a:endParaRPr lang="en-US" sz="2400" dirty="0">
              <a:solidFill>
                <a:srgbClr val="FFFFFF"/>
              </a:solidFill>
              <a:latin typeface="DM Sans"/>
              <a:ea typeface="DM Sans"/>
              <a:cs typeface="DM Sans"/>
              <a:sym typeface="DM Sans"/>
            </a:endParaRPr>
          </a:p>
          <a:p>
            <a:pPr marL="0" marR="0" lvl="0" indent="0" algn="l" defTabSz="914400" rtl="0" eaLnBrk="1" fontAlgn="auto" latinLnBrk="0" hangingPunct="1">
              <a:lnSpc>
                <a:spcPts val="2643"/>
              </a:lnSpc>
              <a:spcBef>
                <a:spcPct val="0"/>
              </a:spcBef>
              <a:spcAft>
                <a:spcPts val="0"/>
              </a:spcAft>
              <a:buClrTx/>
              <a:buSzTx/>
              <a:buFontTx/>
              <a:buNone/>
              <a:tabLst/>
              <a:defRPr/>
            </a:pPr>
            <a:r>
              <a:rPr lang="en-US" sz="4357" b="1" dirty="0">
                <a:solidFill>
                  <a:srgbClr val="4BD1FB"/>
                </a:solidFill>
                <a:latin typeface="DM Sans Bold"/>
                <a:sym typeface="DM Sans"/>
              </a:rPr>
              <a:t>Value: </a:t>
            </a: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ACYDBNibCAr5x0OghZO4YlodKbDNIaw3liG0z-W23oplRYk5iOrFvEu9A-sZkvPVMLyAmnM</a:t>
            </a:r>
          </a:p>
        </p:txBody>
      </p:sp>
    </p:spTree>
    <p:extLst>
      <p:ext uri="{BB962C8B-B14F-4D97-AF65-F5344CB8AC3E}">
        <p14:creationId xmlns:p14="http://schemas.microsoft.com/office/powerpoint/2010/main" val="1375955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286157" y="0"/>
            <a:ext cx="15430157" cy="10545890"/>
            <a:chOff x="0" y="0"/>
            <a:chExt cx="5508856" cy="3765081"/>
          </a:xfrm>
        </p:grpSpPr>
        <p:sp>
          <p:nvSpPr>
            <p:cNvPr id="3" name="Freeform 3"/>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solidFill>
              <a:srgbClr val="F1945B"/>
            </a:solidFill>
          </p:spPr>
        </p:sp>
        <p:sp>
          <p:nvSpPr>
            <p:cNvPr id="4" name="Freeform 4"/>
            <p:cNvSpPr/>
            <p:nvPr/>
          </p:nvSpPr>
          <p:spPr>
            <a:xfrm>
              <a:off x="0" y="0"/>
              <a:ext cx="5508856" cy="3765081"/>
            </a:xfrm>
            <a:custGeom>
              <a:avLst/>
              <a:gdLst/>
              <a:ahLst/>
              <a:cxnLst/>
              <a:rect l="l" t="t" r="r" b="b"/>
              <a:pathLst>
                <a:path w="5508856" h="3765081">
                  <a:moveTo>
                    <a:pt x="0" y="0"/>
                  </a:moveTo>
                  <a:lnTo>
                    <a:pt x="3335085" y="0"/>
                  </a:lnTo>
                  <a:lnTo>
                    <a:pt x="5508856" y="3765081"/>
                  </a:lnTo>
                  <a:lnTo>
                    <a:pt x="2173770" y="3765081"/>
                  </a:lnTo>
                  <a:lnTo>
                    <a:pt x="0" y="0"/>
                  </a:lnTo>
                  <a:close/>
                </a:path>
              </a:pathLst>
            </a:custGeom>
            <a:blipFill>
              <a:blip r:embed="rId2"/>
              <a:stretch>
                <a:fillRect l="-1259" r="-1259"/>
              </a:stretch>
            </a:blipFill>
          </p:spPr>
        </p:sp>
      </p:grpSp>
      <p:sp>
        <p:nvSpPr>
          <p:cNvPr id="5" name="TextBox 5"/>
          <p:cNvSpPr txBox="1"/>
          <p:nvPr/>
        </p:nvSpPr>
        <p:spPr>
          <a:xfrm>
            <a:off x="5944113" y="4051481"/>
            <a:ext cx="8457192" cy="1012585"/>
          </a:xfrm>
          <a:prstGeom prst="rect">
            <a:avLst/>
          </a:prstGeom>
        </p:spPr>
        <p:txBody>
          <a:bodyPr lIns="0" tIns="0" rIns="0" bIns="0" rtlCol="0" anchor="t">
            <a:spAutoFit/>
          </a:bodyPr>
          <a:lstStyle/>
          <a:p>
            <a:pPr marL="0" lvl="0" indent="0" algn="ctr">
              <a:lnSpc>
                <a:spcPts val="7884"/>
              </a:lnSpc>
              <a:spcBef>
                <a:spcPct val="0"/>
              </a:spcBef>
            </a:pPr>
            <a:r>
              <a:rPr lang="en-US" sz="6570" b="1" dirty="0">
                <a:solidFill>
                  <a:srgbClr val="FFFFFF"/>
                </a:solidFill>
                <a:latin typeface="Now Bold"/>
                <a:ea typeface="Now Bold"/>
                <a:cs typeface="Now Bold"/>
                <a:sym typeface="Now Bold"/>
              </a:rPr>
              <a:t>More Details</a:t>
            </a:r>
          </a:p>
        </p:txBody>
      </p:sp>
      <p:sp>
        <p:nvSpPr>
          <p:cNvPr id="6" name="TextBox 6"/>
          <p:cNvSpPr txBox="1"/>
          <p:nvPr/>
        </p:nvSpPr>
        <p:spPr>
          <a:xfrm>
            <a:off x="6901587" y="5174987"/>
            <a:ext cx="6542245" cy="306046"/>
          </a:xfrm>
          <a:prstGeom prst="rect">
            <a:avLst/>
          </a:prstGeom>
        </p:spPr>
        <p:txBody>
          <a:bodyPr lIns="0" tIns="0" rIns="0" bIns="0" rtlCol="0" anchor="t">
            <a:spAutoFit/>
          </a:bodyPr>
          <a:lstStyle/>
          <a:p>
            <a:pPr algn="ctr">
              <a:lnSpc>
                <a:spcPts val="2471"/>
              </a:lnSpc>
            </a:pPr>
            <a:r>
              <a:rPr lang="en-US" sz="1790" spc="175" dirty="0">
                <a:solidFill>
                  <a:srgbClr val="F5FFF5"/>
                </a:solidFill>
                <a:latin typeface="DM Sans"/>
                <a:ea typeface="DM Sans"/>
                <a:cs typeface="DM Sans"/>
                <a:sym typeface="DM Sans"/>
                <a:hlinkClick r:id="rId3"/>
              </a:rPr>
              <a:t>https://alidaryabak.com/blog/</a:t>
            </a:r>
            <a:endParaRPr lang="en-US" sz="1790" spc="175" dirty="0">
              <a:solidFill>
                <a:srgbClr val="F5FFF5"/>
              </a:solidFill>
              <a:latin typeface="DM Sans"/>
              <a:ea typeface="DM Sans"/>
              <a:cs typeface="DM Sans"/>
              <a:sym typeface="DM Sans"/>
            </a:endParaRPr>
          </a:p>
        </p:txBody>
      </p:sp>
      <p:sp>
        <p:nvSpPr>
          <p:cNvPr id="7" name="Freeform 7"/>
          <p:cNvSpPr/>
          <p:nvPr/>
        </p:nvSpPr>
        <p:spPr>
          <a:xfrm>
            <a:off x="-2622339" y="7919689"/>
            <a:ext cx="6452848" cy="5596379"/>
          </a:xfrm>
          <a:custGeom>
            <a:avLst/>
            <a:gdLst/>
            <a:ahLst/>
            <a:cxnLst/>
            <a:rect l="l" t="t" r="r" b="b"/>
            <a:pathLst>
              <a:path w="6452848" h="5596379">
                <a:moveTo>
                  <a:pt x="0" y="0"/>
                </a:moveTo>
                <a:lnTo>
                  <a:pt x="6452849" y="0"/>
                </a:lnTo>
                <a:lnTo>
                  <a:pt x="6452849" y="5596379"/>
                </a:lnTo>
                <a:lnTo>
                  <a:pt x="0" y="55963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0800000">
            <a:off x="13367400" y="-2798190"/>
            <a:ext cx="6452848" cy="5596379"/>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9732888" y="2425000"/>
            <a:ext cx="879643" cy="1273167"/>
          </a:xfrm>
          <a:custGeom>
            <a:avLst/>
            <a:gdLst/>
            <a:ahLst/>
            <a:cxnLst/>
            <a:rect l="l" t="t" r="r" b="b"/>
            <a:pathLst>
              <a:path w="879643" h="1273167">
                <a:moveTo>
                  <a:pt x="0" y="0"/>
                </a:moveTo>
                <a:lnTo>
                  <a:pt x="879643" y="0"/>
                </a:lnTo>
                <a:lnTo>
                  <a:pt x="879643" y="1273168"/>
                </a:lnTo>
                <a:lnTo>
                  <a:pt x="0" y="1273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53" name="Decagon 52">
            <a:extLst>
              <a:ext uri="{FF2B5EF4-FFF2-40B4-BE49-F238E27FC236}">
                <a16:creationId xmlns:a16="http://schemas.microsoft.com/office/drawing/2014/main" id="{48BC2DF8-843C-2832-8FAF-7B50A79AB1EB}"/>
              </a:ext>
            </a:extLst>
          </p:cNvPr>
          <p:cNvSpPr/>
          <p:nvPr/>
        </p:nvSpPr>
        <p:spPr>
          <a:xfrm>
            <a:off x="10777840" y="1962891"/>
            <a:ext cx="7086600" cy="7037402"/>
          </a:xfrm>
          <a:prstGeom prst="decagon">
            <a:avLst/>
          </a:prstGeom>
          <a:solidFill>
            <a:srgbClr val="56AEFF"/>
          </a:solidFill>
          <a:ln>
            <a:solidFill>
              <a:srgbClr val="56A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207FA259-D55C-BB46-877F-DDAF28B20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960" y="2107846"/>
            <a:ext cx="6747491" cy="6747491"/>
          </a:xfrm>
          <a:prstGeom prst="decagon">
            <a:avLst/>
          </a:prstGeom>
          <a:blipFill>
            <a:blip r:embed="rId3"/>
            <a:stretch>
              <a:fillRect l="-36659" r="-36659"/>
            </a:stretch>
          </a:blipFill>
        </p:spPr>
      </p:pic>
      <p:grpSp>
        <p:nvGrpSpPr>
          <p:cNvPr id="2" name="Group 2"/>
          <p:cNvGrpSpPr/>
          <p:nvPr/>
        </p:nvGrpSpPr>
        <p:grpSpPr>
          <a:xfrm>
            <a:off x="3142772" y="4325076"/>
            <a:ext cx="2613061" cy="2273181"/>
            <a:chOff x="0" y="0"/>
            <a:chExt cx="991873" cy="862860"/>
          </a:xfrm>
        </p:grpSpPr>
        <p:sp>
          <p:nvSpPr>
            <p:cNvPr id="3" name="Freeform 3"/>
            <p:cNvSpPr/>
            <p:nvPr/>
          </p:nvSpPr>
          <p:spPr>
            <a:xfrm>
              <a:off x="0" y="0"/>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4" name="TextBox 4"/>
            <p:cNvSpPr txBox="1"/>
            <p:nvPr/>
          </p:nvSpPr>
          <p:spPr>
            <a:xfrm>
              <a:off x="0" y="-38100"/>
              <a:ext cx="991873" cy="900960"/>
            </a:xfrm>
            <a:prstGeom prst="rect">
              <a:avLst/>
            </a:prstGeom>
          </p:spPr>
          <p:txBody>
            <a:bodyPr lIns="50800" tIns="50800" rIns="50800" bIns="50800" rtlCol="0" anchor="ctr"/>
            <a:lstStyle/>
            <a:p>
              <a:pPr marL="0" marR="0" lvl="0" indent="0" algn="ctr" defTabSz="914400" rtl="0" eaLnBrk="1" fontAlgn="auto" latinLnBrk="0" hangingPunct="1">
                <a:lnSpc>
                  <a:spcPts val="348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flipV="1">
            <a:off x="3290069" y="5546233"/>
            <a:ext cx="2203125" cy="0"/>
          </a:xfrm>
          <a:prstGeom prst="line">
            <a:avLst/>
          </a:prstGeom>
          <a:ln w="38100" cap="flat">
            <a:solidFill>
              <a:srgbClr val="FFFFFF"/>
            </a:solidFill>
            <a:prstDash val="solid"/>
            <a:headEnd type="none" w="sm" len="sm"/>
            <a:tailEnd type="none" w="sm" len="sm"/>
          </a:ln>
        </p:spPr>
      </p:sp>
      <p:grpSp>
        <p:nvGrpSpPr>
          <p:cNvPr id="6" name="Group 6"/>
          <p:cNvGrpSpPr/>
          <p:nvPr/>
        </p:nvGrpSpPr>
        <p:grpSpPr>
          <a:xfrm>
            <a:off x="6000669" y="4325076"/>
            <a:ext cx="2613061" cy="2273181"/>
            <a:chOff x="0" y="0"/>
            <a:chExt cx="991873" cy="862860"/>
          </a:xfrm>
        </p:grpSpPr>
        <p:sp>
          <p:nvSpPr>
            <p:cNvPr id="7" name="Freeform 7"/>
            <p:cNvSpPr/>
            <p:nvPr/>
          </p:nvSpPr>
          <p:spPr>
            <a:xfrm>
              <a:off x="0" y="0"/>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8" name="TextBox 8"/>
            <p:cNvSpPr txBox="1"/>
            <p:nvPr/>
          </p:nvSpPr>
          <p:spPr>
            <a:xfrm>
              <a:off x="0" y="-38100"/>
              <a:ext cx="991873" cy="900960"/>
            </a:xfrm>
            <a:prstGeom prst="rect">
              <a:avLst/>
            </a:prstGeom>
          </p:spPr>
          <p:txBody>
            <a:bodyPr lIns="50800" tIns="50800" rIns="50800" bIns="50800" rtlCol="0" anchor="ctr"/>
            <a:lstStyle/>
            <a:p>
              <a:pPr marL="0" marR="0" lvl="0" indent="0" algn="ctr" defTabSz="914400" rtl="0" eaLnBrk="1" fontAlgn="auto" latinLnBrk="0" hangingPunct="1">
                <a:lnSpc>
                  <a:spcPts val="348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flipV="1">
            <a:off x="6147966" y="5546233"/>
            <a:ext cx="2203125" cy="0"/>
          </a:xfrm>
          <a:prstGeom prst="line">
            <a:avLst/>
          </a:prstGeom>
          <a:ln w="38100" cap="flat">
            <a:solidFill>
              <a:srgbClr val="FFFFFF"/>
            </a:solidFill>
            <a:prstDash val="solid"/>
            <a:headEnd type="none" w="sm" len="sm"/>
            <a:tailEnd type="none" w="sm" len="sm"/>
          </a:ln>
        </p:spPr>
      </p:sp>
      <p:grpSp>
        <p:nvGrpSpPr>
          <p:cNvPr id="22" name="Group 22"/>
          <p:cNvGrpSpPr/>
          <p:nvPr/>
        </p:nvGrpSpPr>
        <p:grpSpPr>
          <a:xfrm>
            <a:off x="8861380" y="4325076"/>
            <a:ext cx="2613061" cy="2273181"/>
            <a:chOff x="0" y="0"/>
            <a:chExt cx="991873" cy="862860"/>
          </a:xfrm>
        </p:grpSpPr>
        <p:sp>
          <p:nvSpPr>
            <p:cNvPr id="23" name="Freeform 23"/>
            <p:cNvSpPr/>
            <p:nvPr/>
          </p:nvSpPr>
          <p:spPr>
            <a:xfrm>
              <a:off x="0" y="0"/>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24" name="TextBox 24"/>
            <p:cNvSpPr txBox="1"/>
            <p:nvPr/>
          </p:nvSpPr>
          <p:spPr>
            <a:xfrm>
              <a:off x="0" y="-38100"/>
              <a:ext cx="991873" cy="900960"/>
            </a:xfrm>
            <a:prstGeom prst="rect">
              <a:avLst/>
            </a:prstGeom>
          </p:spPr>
          <p:txBody>
            <a:bodyPr lIns="50800" tIns="50800" rIns="50800" bIns="50800" rtlCol="0" anchor="ctr"/>
            <a:lstStyle/>
            <a:p>
              <a:pPr marL="0" marR="0" lvl="0" indent="0" algn="ctr" defTabSz="914400" rtl="0" eaLnBrk="1" fontAlgn="auto" latinLnBrk="0" hangingPunct="1">
                <a:lnSpc>
                  <a:spcPts val="348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AutoShape 25"/>
          <p:cNvSpPr/>
          <p:nvPr/>
        </p:nvSpPr>
        <p:spPr>
          <a:xfrm flipV="1">
            <a:off x="9008677" y="5546233"/>
            <a:ext cx="2203125" cy="0"/>
          </a:xfrm>
          <a:prstGeom prst="line">
            <a:avLst/>
          </a:prstGeom>
          <a:ln w="38100" cap="flat">
            <a:solidFill>
              <a:srgbClr val="FFFFFF"/>
            </a:solidFill>
            <a:prstDash val="solid"/>
            <a:headEnd type="none" w="sm" len="sm"/>
            <a:tailEnd type="none" w="sm" len="sm"/>
          </a:ln>
        </p:spPr>
      </p:sp>
      <p:sp>
        <p:nvSpPr>
          <p:cNvPr id="30" name="Freeform 30"/>
          <p:cNvSpPr/>
          <p:nvPr/>
        </p:nvSpPr>
        <p:spPr>
          <a:xfrm>
            <a:off x="-7631327" y="597505"/>
            <a:ext cx="9077445" cy="9077445"/>
          </a:xfrm>
          <a:custGeom>
            <a:avLst/>
            <a:gdLst/>
            <a:ahLst/>
            <a:cxnLst/>
            <a:rect l="l" t="t" r="r" b="b"/>
            <a:pathLst>
              <a:path w="9077445" h="9077445">
                <a:moveTo>
                  <a:pt x="0" y="0"/>
                </a:moveTo>
                <a:lnTo>
                  <a:pt x="9077444" y="0"/>
                </a:lnTo>
                <a:lnTo>
                  <a:pt x="9077444" y="9077445"/>
                </a:lnTo>
                <a:lnTo>
                  <a:pt x="0" y="9077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TextBox 32"/>
          <p:cNvSpPr txBox="1"/>
          <p:nvPr/>
        </p:nvSpPr>
        <p:spPr>
          <a:xfrm>
            <a:off x="3232397" y="5931602"/>
            <a:ext cx="2318467" cy="323358"/>
          </a:xfrm>
          <a:prstGeom prst="rect">
            <a:avLst/>
          </a:prstGeom>
        </p:spPr>
        <p:txBody>
          <a:bodyPr lIns="0" tIns="0" rIns="0" bIns="0" rtlCol="0" anchor="t">
            <a:spAutoFit/>
          </a:bodyPr>
          <a:lstStyle/>
          <a:p>
            <a:pPr marL="0" marR="0" lvl="0" indent="0" algn="ctr" defTabSz="914400" rtl="0" eaLnBrk="1" fontAlgn="auto" latinLnBrk="0" hangingPunct="1">
              <a:lnSpc>
                <a:spcPts val="2605"/>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DM Sans"/>
                <a:ea typeface="DM Sans"/>
                <a:cs typeface="DM Sans"/>
                <a:sym typeface="DM Sans"/>
              </a:rPr>
              <a:t>What is Make.com</a:t>
            </a:r>
          </a:p>
        </p:txBody>
      </p:sp>
      <p:sp>
        <p:nvSpPr>
          <p:cNvPr id="33" name="TextBox 33"/>
          <p:cNvSpPr txBox="1"/>
          <p:nvPr/>
        </p:nvSpPr>
        <p:spPr>
          <a:xfrm>
            <a:off x="3604075" y="4466835"/>
            <a:ext cx="1690455" cy="973796"/>
          </a:xfrm>
          <a:prstGeom prst="rect">
            <a:avLst/>
          </a:prstGeom>
        </p:spPr>
        <p:txBody>
          <a:bodyPr lIns="0" tIns="0" rIns="0" bIns="0" rtlCol="0" anchor="t">
            <a:spAutoFit/>
          </a:bodyPr>
          <a:lstStyle/>
          <a:p>
            <a:pPr marL="0" marR="0" lvl="0" indent="0" algn="ctr" defTabSz="914400" rtl="0" eaLnBrk="1" fontAlgn="auto" latinLnBrk="0" hangingPunct="1">
              <a:lnSpc>
                <a:spcPts val="7914"/>
              </a:lnSpc>
              <a:spcBef>
                <a:spcPts val="0"/>
              </a:spcBef>
              <a:spcAft>
                <a:spcPts val="0"/>
              </a:spcAft>
              <a:buClrTx/>
              <a:buSzTx/>
              <a:buFontTx/>
              <a:buNone/>
              <a:tabLst/>
              <a:defRPr/>
            </a:pPr>
            <a:r>
              <a:rPr kumimoji="0" lang="en-US" sz="5735" b="1" i="0" u="none" strike="noStrike" kern="1200" cap="none" spc="0" normalizeH="0" baseline="0" noProof="0">
                <a:ln>
                  <a:noFill/>
                </a:ln>
                <a:solidFill>
                  <a:srgbClr val="FFFFFF"/>
                </a:solidFill>
                <a:effectLst/>
                <a:uLnTx/>
                <a:uFillTx/>
                <a:latin typeface="DM Sans Bold"/>
                <a:ea typeface="DM Sans Bold"/>
                <a:cs typeface="DM Sans Bold"/>
                <a:sym typeface="DM Sans Bold"/>
              </a:rPr>
              <a:t>01</a:t>
            </a:r>
          </a:p>
        </p:txBody>
      </p:sp>
      <p:sp>
        <p:nvSpPr>
          <p:cNvPr id="34" name="TextBox 34"/>
          <p:cNvSpPr txBox="1"/>
          <p:nvPr/>
        </p:nvSpPr>
        <p:spPr>
          <a:xfrm>
            <a:off x="6137148" y="5768057"/>
            <a:ext cx="2318467" cy="652615"/>
          </a:xfrm>
          <a:prstGeom prst="rect">
            <a:avLst/>
          </a:prstGeom>
        </p:spPr>
        <p:txBody>
          <a:bodyPr lIns="0" tIns="0" rIns="0" bIns="0" rtlCol="0" anchor="t">
            <a:spAutoFit/>
          </a:bodyPr>
          <a:lstStyle/>
          <a:p>
            <a:pPr marL="0" marR="0" lvl="0" indent="0" algn="ctr" defTabSz="914400" rtl="0" eaLnBrk="1" fontAlgn="auto" latinLnBrk="0" hangingPunct="1">
              <a:lnSpc>
                <a:spcPts val="2605"/>
              </a:lnSpc>
              <a:spcBef>
                <a:spcPts val="0"/>
              </a:spcBef>
              <a:spcAft>
                <a:spcPts val="0"/>
              </a:spcAft>
              <a:buClrTx/>
              <a:buSzTx/>
              <a:buFontTx/>
              <a:buNone/>
              <a:tabLst/>
              <a:defRPr/>
            </a:pPr>
            <a:r>
              <a:rPr kumimoji="0" lang="en-US" sz="1887" b="0" i="0" u="none" strike="noStrike" kern="1200" cap="none" spc="0" normalizeH="0" baseline="0" noProof="0" dirty="0">
                <a:ln>
                  <a:noFill/>
                </a:ln>
                <a:solidFill>
                  <a:srgbClr val="FFFFFF"/>
                </a:solidFill>
                <a:effectLst/>
                <a:uLnTx/>
                <a:uFillTx/>
                <a:latin typeface="DM Sans"/>
                <a:ea typeface="DM Sans"/>
                <a:cs typeface="DM Sans"/>
                <a:sym typeface="DM Sans"/>
              </a:rPr>
              <a:t>Make.com Fundamentals</a:t>
            </a:r>
          </a:p>
        </p:txBody>
      </p:sp>
      <p:sp>
        <p:nvSpPr>
          <p:cNvPr id="35" name="TextBox 35"/>
          <p:cNvSpPr txBox="1"/>
          <p:nvPr/>
        </p:nvSpPr>
        <p:spPr>
          <a:xfrm>
            <a:off x="6461972" y="4466835"/>
            <a:ext cx="1690455" cy="973796"/>
          </a:xfrm>
          <a:prstGeom prst="rect">
            <a:avLst/>
          </a:prstGeom>
        </p:spPr>
        <p:txBody>
          <a:bodyPr lIns="0" tIns="0" rIns="0" bIns="0" rtlCol="0" anchor="t">
            <a:spAutoFit/>
          </a:bodyPr>
          <a:lstStyle/>
          <a:p>
            <a:pPr marL="0" marR="0" lvl="0" indent="0" algn="ctr" defTabSz="914400" rtl="0" eaLnBrk="1" fontAlgn="auto" latinLnBrk="0" hangingPunct="1">
              <a:lnSpc>
                <a:spcPts val="7914"/>
              </a:lnSpc>
              <a:spcBef>
                <a:spcPts val="0"/>
              </a:spcBef>
              <a:spcAft>
                <a:spcPts val="0"/>
              </a:spcAft>
              <a:buClrTx/>
              <a:buSzTx/>
              <a:buFontTx/>
              <a:buNone/>
              <a:tabLst/>
              <a:defRPr/>
            </a:pPr>
            <a:r>
              <a:rPr kumimoji="0" lang="en-US" sz="5735" b="1" i="0" u="none" strike="noStrike" kern="1200" cap="none" spc="0" normalizeH="0" baseline="0" noProof="0">
                <a:ln>
                  <a:noFill/>
                </a:ln>
                <a:solidFill>
                  <a:srgbClr val="FFFFFF"/>
                </a:solidFill>
                <a:effectLst/>
                <a:uLnTx/>
                <a:uFillTx/>
                <a:latin typeface="DM Sans Bold"/>
                <a:ea typeface="DM Sans Bold"/>
                <a:cs typeface="DM Sans Bold"/>
                <a:sym typeface="DM Sans Bold"/>
              </a:rPr>
              <a:t>02</a:t>
            </a:r>
          </a:p>
        </p:txBody>
      </p:sp>
      <p:sp>
        <p:nvSpPr>
          <p:cNvPr id="40" name="TextBox 40"/>
          <p:cNvSpPr txBox="1"/>
          <p:nvPr/>
        </p:nvSpPr>
        <p:spPr>
          <a:xfrm>
            <a:off x="8997546" y="5745938"/>
            <a:ext cx="2318467" cy="319190"/>
          </a:xfrm>
          <a:prstGeom prst="rect">
            <a:avLst/>
          </a:prstGeom>
        </p:spPr>
        <p:txBody>
          <a:bodyPr lIns="0" tIns="0" rIns="0" bIns="0" rtlCol="0" anchor="t">
            <a:spAutoFit/>
          </a:bodyPr>
          <a:lstStyle/>
          <a:p>
            <a:pPr marL="0" marR="0" lvl="0" indent="0" algn="ctr" defTabSz="914400" rtl="0" eaLnBrk="1" fontAlgn="auto" latinLnBrk="0" hangingPunct="1">
              <a:lnSpc>
                <a:spcPts val="2605"/>
              </a:lnSpc>
              <a:spcBef>
                <a:spcPts val="0"/>
              </a:spcBef>
              <a:spcAft>
                <a:spcPts val="0"/>
              </a:spcAft>
              <a:buClrTx/>
              <a:buSzTx/>
              <a:buFontTx/>
              <a:buNone/>
              <a:tabLst/>
              <a:defRPr/>
            </a:pPr>
            <a:r>
              <a:rPr kumimoji="0" lang="en-US" sz="1887" b="0" i="0" u="none" strike="noStrike" kern="1200" cap="none" spc="0" normalizeH="0" baseline="0" noProof="0" dirty="0">
                <a:ln>
                  <a:noFill/>
                </a:ln>
                <a:solidFill>
                  <a:srgbClr val="FFFFFF"/>
                </a:solidFill>
                <a:effectLst/>
                <a:uLnTx/>
                <a:uFillTx/>
                <a:latin typeface="DM Sans"/>
                <a:ea typeface="DM Sans"/>
                <a:cs typeface="DM Sans"/>
                <a:sym typeface="DM Sans"/>
              </a:rPr>
              <a:t>Login To Make.com</a:t>
            </a:r>
          </a:p>
        </p:txBody>
      </p:sp>
      <p:sp>
        <p:nvSpPr>
          <p:cNvPr id="41" name="TextBox 41"/>
          <p:cNvSpPr txBox="1"/>
          <p:nvPr/>
        </p:nvSpPr>
        <p:spPr>
          <a:xfrm>
            <a:off x="9322683" y="4466835"/>
            <a:ext cx="1690455" cy="973796"/>
          </a:xfrm>
          <a:prstGeom prst="rect">
            <a:avLst/>
          </a:prstGeom>
        </p:spPr>
        <p:txBody>
          <a:bodyPr lIns="0" tIns="0" rIns="0" bIns="0" rtlCol="0" anchor="t">
            <a:spAutoFit/>
          </a:bodyPr>
          <a:lstStyle/>
          <a:p>
            <a:pPr marL="0" marR="0" lvl="0" indent="0" algn="ctr" defTabSz="914400" rtl="0" eaLnBrk="1" fontAlgn="auto" latinLnBrk="0" hangingPunct="1">
              <a:lnSpc>
                <a:spcPts val="7914"/>
              </a:lnSpc>
              <a:spcBef>
                <a:spcPts val="0"/>
              </a:spcBef>
              <a:spcAft>
                <a:spcPts val="0"/>
              </a:spcAft>
              <a:buClrTx/>
              <a:buSzTx/>
              <a:buFontTx/>
              <a:buNone/>
              <a:tabLst/>
              <a:defRPr/>
            </a:pPr>
            <a:r>
              <a:rPr kumimoji="0" lang="en-US" sz="5735" b="1" i="0" u="none" strike="noStrike" kern="1200" cap="none" spc="0" normalizeH="0" baseline="0" noProof="0">
                <a:ln>
                  <a:noFill/>
                </a:ln>
                <a:solidFill>
                  <a:srgbClr val="FFFFFF"/>
                </a:solidFill>
                <a:effectLst/>
                <a:uLnTx/>
                <a:uFillTx/>
                <a:latin typeface="DM Sans Bold"/>
                <a:ea typeface="DM Sans Bold"/>
                <a:cs typeface="DM Sans Bold"/>
                <a:sym typeface="DM Sans Bold"/>
              </a:rPr>
              <a:t>03</a:t>
            </a:r>
          </a:p>
        </p:txBody>
      </p:sp>
      <p:sp>
        <p:nvSpPr>
          <p:cNvPr id="44" name="TextBox 31">
            <a:extLst>
              <a:ext uri="{FF2B5EF4-FFF2-40B4-BE49-F238E27FC236}">
                <a16:creationId xmlns:a16="http://schemas.microsoft.com/office/drawing/2014/main" id="{269B1045-C01B-504B-EED6-CFA5B43936FA}"/>
              </a:ext>
            </a:extLst>
          </p:cNvPr>
          <p:cNvSpPr txBox="1"/>
          <p:nvPr/>
        </p:nvSpPr>
        <p:spPr>
          <a:xfrm>
            <a:off x="2770547" y="641473"/>
            <a:ext cx="8862433" cy="2362185"/>
          </a:xfrm>
          <a:prstGeom prst="rect">
            <a:avLst/>
          </a:prstGeom>
        </p:spPr>
        <p:txBody>
          <a:bodyPr wrap="square" lIns="0" tIns="0" rIns="0" bIns="0" rtlCol="0" anchor="t">
            <a:spAutoFit/>
          </a:bodyPr>
          <a:lstStyle/>
          <a:p>
            <a:pPr marL="0" lvl="0" indent="0" algn="ctr">
              <a:lnSpc>
                <a:spcPts val="9625"/>
              </a:lnSpc>
              <a:spcBef>
                <a:spcPct val="0"/>
              </a:spcBef>
            </a:pPr>
            <a:r>
              <a:rPr lang="en-US" sz="5400" b="1" dirty="0">
                <a:solidFill>
                  <a:srgbClr val="56AEFF"/>
                </a:solidFill>
                <a:latin typeface="Now Bold"/>
                <a:ea typeface="Now Bold"/>
                <a:cs typeface="Now Bold"/>
                <a:sym typeface="Now Bold"/>
              </a:rPr>
              <a:t> Make.com</a:t>
            </a:r>
            <a:br>
              <a:rPr lang="en-US" sz="5400" b="1" dirty="0">
                <a:solidFill>
                  <a:srgbClr val="56AEFF"/>
                </a:solidFill>
                <a:latin typeface="Now Bold"/>
                <a:ea typeface="Now Bold"/>
                <a:cs typeface="Now Bold"/>
                <a:sym typeface="Now Bold"/>
              </a:rPr>
            </a:br>
            <a:r>
              <a:rPr lang="en-US" sz="5400" b="1" dirty="0">
                <a:solidFill>
                  <a:srgbClr val="56AEFF"/>
                </a:solidFill>
                <a:latin typeface="Now Bold"/>
                <a:ea typeface="Now Bold"/>
                <a:cs typeface="Now Bold"/>
                <a:sym typeface="Now Bold"/>
              </a:rPr>
              <a:t>Fundamentals</a:t>
            </a:r>
          </a:p>
        </p:txBody>
      </p:sp>
      <p:grpSp>
        <p:nvGrpSpPr>
          <p:cNvPr id="45" name="Group 44">
            <a:extLst>
              <a:ext uri="{FF2B5EF4-FFF2-40B4-BE49-F238E27FC236}">
                <a16:creationId xmlns:a16="http://schemas.microsoft.com/office/drawing/2014/main" id="{6AB14BE7-9606-F4D0-99CA-F4533A6F169F}"/>
              </a:ext>
            </a:extLst>
          </p:cNvPr>
          <p:cNvGrpSpPr/>
          <p:nvPr/>
        </p:nvGrpSpPr>
        <p:grpSpPr>
          <a:xfrm>
            <a:off x="381000" y="8648700"/>
            <a:ext cx="6002487" cy="1130989"/>
            <a:chOff x="322113" y="8889311"/>
            <a:chExt cx="6002487" cy="1130989"/>
          </a:xfrm>
        </p:grpSpPr>
        <p:pic>
          <p:nvPicPr>
            <p:cNvPr id="46" name="Picture 45">
              <a:extLst>
                <a:ext uri="{FF2B5EF4-FFF2-40B4-BE49-F238E27FC236}">
                  <a16:creationId xmlns:a16="http://schemas.microsoft.com/office/drawing/2014/main" id="{C6C62843-1F66-4610-D0D5-F2E6FA136CD8}"/>
                </a:ext>
              </a:extLst>
            </p:cNvPr>
            <p:cNvPicPr>
              <a:picLocks noChangeAspect="1"/>
            </p:cNvPicPr>
            <p:nvPr/>
          </p:nvPicPr>
          <p:blipFill>
            <a:blip r:embed="rId6" cstate="print">
              <a:extLst>
                <a:ext uri="{28A0092B-C50C-407E-A947-70E740481C1C}">
                  <a14:useLocalDpi xmlns:a14="http://schemas.microsoft.com/office/drawing/2010/main" val="0"/>
                </a:ext>
              </a:extLst>
            </a:blip>
            <a:srcRect l="15671" t="2605" r="12024" b="48425"/>
            <a:stretch/>
          </p:blipFill>
          <p:spPr>
            <a:xfrm>
              <a:off x="322113" y="8889311"/>
              <a:ext cx="1049487" cy="1065331"/>
            </a:xfrm>
            <a:prstGeom prst="roundRect">
              <a:avLst/>
            </a:prstGeom>
          </p:spPr>
        </p:pic>
        <p:sp>
          <p:nvSpPr>
            <p:cNvPr id="47" name="TextBox 9">
              <a:extLst>
                <a:ext uri="{FF2B5EF4-FFF2-40B4-BE49-F238E27FC236}">
                  <a16:creationId xmlns:a16="http://schemas.microsoft.com/office/drawing/2014/main" id="{0A99D6B7-573D-5BAC-33FE-C97D1EC4B3C8}"/>
                </a:ext>
              </a:extLst>
            </p:cNvPr>
            <p:cNvSpPr txBox="1"/>
            <p:nvPr/>
          </p:nvSpPr>
          <p:spPr>
            <a:xfrm>
              <a:off x="1537130" y="8889311"/>
              <a:ext cx="4159816" cy="307777"/>
            </a:xfrm>
            <a:prstGeom prst="rect">
              <a:avLst/>
            </a:prstGeom>
          </p:spPr>
          <p:txBody>
            <a:bodyPr wrap="square" lIns="0" tIns="0" rIns="0" bIns="0" rtlCol="0" anchor="t">
              <a:spAutoFit/>
            </a:bodyPr>
            <a:lstStyle/>
            <a:p>
              <a:pPr algn="l"/>
              <a:r>
                <a:rPr lang="en-US" sz="2000" b="1" dirty="0">
                  <a:solidFill>
                    <a:srgbClr val="56AEFF"/>
                  </a:solidFill>
                  <a:latin typeface="Now Bold"/>
                  <a:ea typeface="Now Bold"/>
                  <a:cs typeface="Now Bold"/>
                  <a:sym typeface="Now Bold"/>
                </a:rPr>
                <a:t>Ali Daryabak</a:t>
              </a:r>
            </a:p>
          </p:txBody>
        </p:sp>
        <p:sp>
          <p:nvSpPr>
            <p:cNvPr id="48" name="TextBox 9">
              <a:extLst>
                <a:ext uri="{FF2B5EF4-FFF2-40B4-BE49-F238E27FC236}">
                  <a16:creationId xmlns:a16="http://schemas.microsoft.com/office/drawing/2014/main" id="{2CD56709-AD9A-83EF-4C36-CF3D5FD311F5}"/>
                </a:ext>
              </a:extLst>
            </p:cNvPr>
            <p:cNvSpPr txBox="1"/>
            <p:nvPr/>
          </p:nvSpPr>
          <p:spPr>
            <a:xfrm>
              <a:off x="1537130" y="9712523"/>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Marketing Automation Expert</a:t>
              </a:r>
            </a:p>
          </p:txBody>
        </p:sp>
        <p:sp>
          <p:nvSpPr>
            <p:cNvPr id="49" name="TextBox 9">
              <a:extLst>
                <a:ext uri="{FF2B5EF4-FFF2-40B4-BE49-F238E27FC236}">
                  <a16:creationId xmlns:a16="http://schemas.microsoft.com/office/drawing/2014/main" id="{06747B9C-B75D-AFDE-F854-6D7FA19C60CC}"/>
                </a:ext>
              </a:extLst>
            </p:cNvPr>
            <p:cNvSpPr txBox="1"/>
            <p:nvPr/>
          </p:nvSpPr>
          <p:spPr>
            <a:xfrm>
              <a:off x="1537130" y="9299357"/>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ECRM Manager</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Freeform 2"/>
          <p:cNvSpPr/>
          <p:nvPr/>
        </p:nvSpPr>
        <p:spPr>
          <a:xfrm>
            <a:off x="16683520" y="1590911"/>
            <a:ext cx="2651835" cy="2651835"/>
          </a:xfrm>
          <a:custGeom>
            <a:avLst/>
            <a:gdLst/>
            <a:ahLst/>
            <a:cxnLst/>
            <a:rect l="l" t="t" r="r" b="b"/>
            <a:pathLst>
              <a:path w="2651835" h="2651835">
                <a:moveTo>
                  <a:pt x="0" y="0"/>
                </a:moveTo>
                <a:lnTo>
                  <a:pt x="2651835" y="0"/>
                </a:lnTo>
                <a:lnTo>
                  <a:pt x="2651835" y="2651835"/>
                </a:lnTo>
                <a:lnTo>
                  <a:pt x="0" y="2651835"/>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02428" y="4065489"/>
            <a:ext cx="10434893" cy="1299587"/>
          </a:xfrm>
          <a:prstGeom prst="rect">
            <a:avLst/>
          </a:prstGeom>
        </p:spPr>
        <p:txBody>
          <a:bodyPr lIns="0" tIns="0" rIns="0" bIns="0" rtlCol="0" anchor="t">
            <a:spAutoFit/>
          </a:bodyPr>
          <a:lstStyle/>
          <a:p>
            <a:pPr marL="0" lvl="0" indent="0" algn="l">
              <a:lnSpc>
                <a:spcPts val="10543"/>
              </a:lnSpc>
            </a:pPr>
            <a:r>
              <a:rPr lang="en-US" sz="7530" b="1" spc="459" dirty="0">
                <a:solidFill>
                  <a:srgbClr val="FFFFFF"/>
                </a:solidFill>
                <a:latin typeface="Now Bold"/>
                <a:ea typeface="Now Bold"/>
                <a:cs typeface="Now Bold"/>
                <a:sym typeface="Now Bold"/>
              </a:rPr>
              <a:t>End of Part 1</a:t>
            </a:r>
          </a:p>
        </p:txBody>
      </p:sp>
      <p:sp>
        <p:nvSpPr>
          <p:cNvPr id="13" name="Freeform 13"/>
          <p:cNvSpPr/>
          <p:nvPr/>
        </p:nvSpPr>
        <p:spPr>
          <a:xfrm>
            <a:off x="-789475" y="-570381"/>
            <a:ext cx="2651835" cy="2651835"/>
          </a:xfrm>
          <a:custGeom>
            <a:avLst/>
            <a:gdLst/>
            <a:ahLst/>
            <a:cxnLst/>
            <a:rect l="l" t="t" r="r" b="b"/>
            <a:pathLst>
              <a:path w="2651835" h="2651835">
                <a:moveTo>
                  <a:pt x="0" y="0"/>
                </a:moveTo>
                <a:lnTo>
                  <a:pt x="2651836" y="0"/>
                </a:lnTo>
                <a:lnTo>
                  <a:pt x="2651836" y="2651835"/>
                </a:lnTo>
                <a:lnTo>
                  <a:pt x="0" y="2651835"/>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15" name="Group 14">
            <a:extLst>
              <a:ext uri="{FF2B5EF4-FFF2-40B4-BE49-F238E27FC236}">
                <a16:creationId xmlns:a16="http://schemas.microsoft.com/office/drawing/2014/main" id="{1C76534E-6276-A51F-551E-35C78D4BE8C8}"/>
              </a:ext>
            </a:extLst>
          </p:cNvPr>
          <p:cNvGrpSpPr/>
          <p:nvPr/>
        </p:nvGrpSpPr>
        <p:grpSpPr>
          <a:xfrm>
            <a:off x="381000" y="8648700"/>
            <a:ext cx="6002487" cy="1130989"/>
            <a:chOff x="322113" y="8889311"/>
            <a:chExt cx="6002487" cy="1130989"/>
          </a:xfrm>
        </p:grpSpPr>
        <p:pic>
          <p:nvPicPr>
            <p:cNvPr id="16" name="Picture 15">
              <a:extLst>
                <a:ext uri="{FF2B5EF4-FFF2-40B4-BE49-F238E27FC236}">
                  <a16:creationId xmlns:a16="http://schemas.microsoft.com/office/drawing/2014/main" id="{EF807DDB-673B-16D1-E1C8-DA215B9F3175}"/>
                </a:ext>
              </a:extLst>
            </p:cNvPr>
            <p:cNvPicPr>
              <a:picLocks noChangeAspect="1"/>
            </p:cNvPicPr>
            <p:nvPr/>
          </p:nvPicPr>
          <p:blipFill>
            <a:blip r:embed="rId4" cstate="print">
              <a:extLst>
                <a:ext uri="{28A0092B-C50C-407E-A947-70E740481C1C}">
                  <a14:useLocalDpi xmlns:a14="http://schemas.microsoft.com/office/drawing/2010/main" val="0"/>
                </a:ext>
              </a:extLst>
            </a:blip>
            <a:srcRect l="15671" t="2605" r="12024" b="48425"/>
            <a:stretch/>
          </p:blipFill>
          <p:spPr>
            <a:xfrm>
              <a:off x="322113" y="8889311"/>
              <a:ext cx="1049487" cy="1065331"/>
            </a:xfrm>
            <a:prstGeom prst="roundRect">
              <a:avLst/>
            </a:prstGeom>
          </p:spPr>
        </p:pic>
        <p:sp>
          <p:nvSpPr>
            <p:cNvPr id="17" name="TextBox 9">
              <a:extLst>
                <a:ext uri="{FF2B5EF4-FFF2-40B4-BE49-F238E27FC236}">
                  <a16:creationId xmlns:a16="http://schemas.microsoft.com/office/drawing/2014/main" id="{3ADEE271-AAA5-7D6A-5391-D36D42A143F6}"/>
                </a:ext>
              </a:extLst>
            </p:cNvPr>
            <p:cNvSpPr txBox="1"/>
            <p:nvPr/>
          </p:nvSpPr>
          <p:spPr>
            <a:xfrm>
              <a:off x="1537130" y="8889311"/>
              <a:ext cx="4159816" cy="307777"/>
            </a:xfrm>
            <a:prstGeom prst="rect">
              <a:avLst/>
            </a:prstGeom>
          </p:spPr>
          <p:txBody>
            <a:bodyPr wrap="square" lIns="0" tIns="0" rIns="0" bIns="0" rtlCol="0" anchor="t">
              <a:spAutoFit/>
            </a:bodyPr>
            <a:lstStyle/>
            <a:p>
              <a:pPr algn="l"/>
              <a:r>
                <a:rPr lang="en-US" sz="2000" b="1" dirty="0">
                  <a:solidFill>
                    <a:srgbClr val="56AEFF"/>
                  </a:solidFill>
                  <a:latin typeface="Now Bold"/>
                  <a:ea typeface="Now Bold"/>
                  <a:cs typeface="Now Bold"/>
                  <a:sym typeface="Now Bold"/>
                </a:rPr>
                <a:t>Ali Daryabak</a:t>
              </a:r>
            </a:p>
          </p:txBody>
        </p:sp>
        <p:sp>
          <p:nvSpPr>
            <p:cNvPr id="18" name="TextBox 9">
              <a:extLst>
                <a:ext uri="{FF2B5EF4-FFF2-40B4-BE49-F238E27FC236}">
                  <a16:creationId xmlns:a16="http://schemas.microsoft.com/office/drawing/2014/main" id="{C1B5CEA7-8B7D-5446-AD4C-6C80F14A8A20}"/>
                </a:ext>
              </a:extLst>
            </p:cNvPr>
            <p:cNvSpPr txBox="1"/>
            <p:nvPr/>
          </p:nvSpPr>
          <p:spPr>
            <a:xfrm>
              <a:off x="1537130" y="9712523"/>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Marketing Automation Expert</a:t>
              </a:r>
            </a:p>
          </p:txBody>
        </p:sp>
        <p:sp>
          <p:nvSpPr>
            <p:cNvPr id="19" name="TextBox 9">
              <a:extLst>
                <a:ext uri="{FF2B5EF4-FFF2-40B4-BE49-F238E27FC236}">
                  <a16:creationId xmlns:a16="http://schemas.microsoft.com/office/drawing/2014/main" id="{211C4805-E519-6ADA-6C3E-64309AED1A00}"/>
                </a:ext>
              </a:extLst>
            </p:cNvPr>
            <p:cNvSpPr txBox="1"/>
            <p:nvPr/>
          </p:nvSpPr>
          <p:spPr>
            <a:xfrm>
              <a:off x="1537130" y="9299357"/>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ECRM Manager</a:t>
              </a:r>
            </a:p>
          </p:txBody>
        </p:sp>
      </p:grpSp>
      <p:pic>
        <p:nvPicPr>
          <p:cNvPr id="7" name="Picture 6">
            <a:extLst>
              <a:ext uri="{FF2B5EF4-FFF2-40B4-BE49-F238E27FC236}">
                <a16:creationId xmlns:a16="http://schemas.microsoft.com/office/drawing/2014/main" id="{43B48105-55FD-7306-6201-852C51705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7321" y="443700"/>
            <a:ext cx="9182100" cy="9182100"/>
          </a:xfrm>
          <a:prstGeom prst="flowChartOnlineStorage">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C5C2DF1-F4C8-C608-4D8D-710CCAEEDE3E}"/>
              </a:ext>
            </a:extLst>
          </p:cNvPr>
          <p:cNvPicPr>
            <a:picLocks noChangeAspect="1"/>
          </p:cNvPicPr>
          <p:nvPr/>
        </p:nvPicPr>
        <p:blipFill>
          <a:blip r:embed="rId2">
            <a:extLst>
              <a:ext uri="{28A0092B-C50C-407E-A947-70E740481C1C}">
                <a14:useLocalDpi xmlns:a14="http://schemas.microsoft.com/office/drawing/2010/main" val="0"/>
              </a:ext>
            </a:extLst>
          </a:blip>
          <a:srcRect l="27708" t="-1096" r="19514" b="7496"/>
          <a:stretch/>
        </p:blipFill>
        <p:spPr>
          <a:xfrm>
            <a:off x="12344400" y="-114299"/>
            <a:ext cx="5953136" cy="10401299"/>
          </a:xfrm>
          <a:prstGeom prst="flowChartInputOutput">
            <a:avLst/>
          </a:prstGeom>
        </p:spPr>
      </p:pic>
      <p:sp>
        <p:nvSpPr>
          <p:cNvPr id="11" name="Freeform 11"/>
          <p:cNvSpPr/>
          <p:nvPr/>
        </p:nvSpPr>
        <p:spPr>
          <a:xfrm rot="6329538">
            <a:off x="6857633" y="4483431"/>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3"/>
            <a:stretch>
              <a:fillRect t="-137172"/>
            </a:stretch>
          </a:blipFill>
        </p:spPr>
      </p:sp>
      <p:sp>
        <p:nvSpPr>
          <p:cNvPr id="14" name="Freeform 14"/>
          <p:cNvSpPr/>
          <p:nvPr/>
        </p:nvSpPr>
        <p:spPr>
          <a:xfrm rot="17131068">
            <a:off x="8162275" y="4008045"/>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3"/>
            <a:stretch>
              <a:fillRect t="-137172"/>
            </a:stretch>
          </a:blipFill>
        </p:spPr>
      </p:sp>
      <p:grpSp>
        <p:nvGrpSpPr>
          <p:cNvPr id="6" name="Group 6"/>
          <p:cNvGrpSpPr/>
          <p:nvPr/>
        </p:nvGrpSpPr>
        <p:grpSpPr>
          <a:xfrm rot="-10800000">
            <a:off x="81160" y="9258300"/>
            <a:ext cx="13457996" cy="3264379"/>
            <a:chOff x="0" y="0"/>
            <a:chExt cx="17943995" cy="4352506"/>
          </a:xfrm>
        </p:grpSpPr>
        <p:sp>
          <p:nvSpPr>
            <p:cNvPr id="7" name="Freeform 7"/>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sp>
          <p:nvSpPr>
            <p:cNvPr id="9" name="Freeform 9"/>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grpSp>
      <p:grpSp>
        <p:nvGrpSpPr>
          <p:cNvPr id="15" name="Group 15"/>
          <p:cNvGrpSpPr/>
          <p:nvPr/>
        </p:nvGrpSpPr>
        <p:grpSpPr>
          <a:xfrm rot="-10800000">
            <a:off x="15966396" y="9258300"/>
            <a:ext cx="13457996" cy="3264379"/>
            <a:chOff x="0" y="0"/>
            <a:chExt cx="17943995" cy="4352506"/>
          </a:xfrm>
        </p:grpSpPr>
        <p:sp>
          <p:nvSpPr>
            <p:cNvPr id="16" name="Freeform 16"/>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sp>
          <p:nvSpPr>
            <p:cNvPr id="18" name="Freeform 18"/>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grpSp>
      <p:sp>
        <p:nvSpPr>
          <p:cNvPr id="20" name="TextBox 20"/>
          <p:cNvSpPr txBox="1"/>
          <p:nvPr/>
        </p:nvSpPr>
        <p:spPr>
          <a:xfrm>
            <a:off x="1214705" y="4470412"/>
            <a:ext cx="11658596" cy="1231876"/>
          </a:xfrm>
          <a:prstGeom prst="rect">
            <a:avLst/>
          </a:prstGeom>
        </p:spPr>
        <p:txBody>
          <a:bodyPr wrap="square" lIns="0" tIns="0" rIns="0" bIns="0" rtlCol="0" anchor="t">
            <a:spAutoFit/>
          </a:bodyPr>
          <a:lstStyle/>
          <a:p>
            <a:pPr marL="0" lvl="0" indent="0" algn="ctr">
              <a:lnSpc>
                <a:spcPts val="9625"/>
              </a:lnSpc>
              <a:spcBef>
                <a:spcPct val="0"/>
              </a:spcBef>
            </a:pPr>
            <a:r>
              <a:rPr lang="en-US" sz="8020" b="1" dirty="0">
                <a:solidFill>
                  <a:srgbClr val="FFFFFF"/>
                </a:solidFill>
                <a:latin typeface="Now Bold"/>
                <a:ea typeface="Now Bold"/>
                <a:cs typeface="Now Bold"/>
                <a:sym typeface="Now Bold"/>
              </a:rPr>
              <a:t>What is Make.com</a:t>
            </a:r>
          </a:p>
        </p:txBody>
      </p:sp>
      <p:grpSp>
        <p:nvGrpSpPr>
          <p:cNvPr id="28" name="Group 27">
            <a:extLst>
              <a:ext uri="{FF2B5EF4-FFF2-40B4-BE49-F238E27FC236}">
                <a16:creationId xmlns:a16="http://schemas.microsoft.com/office/drawing/2014/main" id="{EA52099D-B371-34B0-C369-0A2DF353E4E8}"/>
              </a:ext>
            </a:extLst>
          </p:cNvPr>
          <p:cNvGrpSpPr/>
          <p:nvPr/>
        </p:nvGrpSpPr>
        <p:grpSpPr>
          <a:xfrm>
            <a:off x="381000" y="8648700"/>
            <a:ext cx="6002487" cy="1130989"/>
            <a:chOff x="322113" y="8889311"/>
            <a:chExt cx="6002487" cy="1130989"/>
          </a:xfrm>
        </p:grpSpPr>
        <p:pic>
          <p:nvPicPr>
            <p:cNvPr id="29" name="Picture 28">
              <a:extLst>
                <a:ext uri="{FF2B5EF4-FFF2-40B4-BE49-F238E27FC236}">
                  <a16:creationId xmlns:a16="http://schemas.microsoft.com/office/drawing/2014/main" id="{FF45C214-D8FA-E181-3DAD-A0FB51C3E44D}"/>
                </a:ext>
              </a:extLst>
            </p:cNvPr>
            <p:cNvPicPr>
              <a:picLocks noChangeAspect="1"/>
            </p:cNvPicPr>
            <p:nvPr/>
          </p:nvPicPr>
          <p:blipFill>
            <a:blip r:embed="rId6" cstate="print">
              <a:extLst>
                <a:ext uri="{28A0092B-C50C-407E-A947-70E740481C1C}">
                  <a14:useLocalDpi xmlns:a14="http://schemas.microsoft.com/office/drawing/2010/main" val="0"/>
                </a:ext>
              </a:extLst>
            </a:blip>
            <a:srcRect l="15671" t="2605" r="12024" b="48425"/>
            <a:stretch/>
          </p:blipFill>
          <p:spPr>
            <a:xfrm>
              <a:off x="322113" y="8889311"/>
              <a:ext cx="1049487" cy="1065331"/>
            </a:xfrm>
            <a:prstGeom prst="roundRect">
              <a:avLst/>
            </a:prstGeom>
          </p:spPr>
        </p:pic>
        <p:sp>
          <p:nvSpPr>
            <p:cNvPr id="30" name="TextBox 9">
              <a:extLst>
                <a:ext uri="{FF2B5EF4-FFF2-40B4-BE49-F238E27FC236}">
                  <a16:creationId xmlns:a16="http://schemas.microsoft.com/office/drawing/2014/main" id="{06A933A1-A63C-66C2-92ED-1632F5FB3001}"/>
                </a:ext>
              </a:extLst>
            </p:cNvPr>
            <p:cNvSpPr txBox="1"/>
            <p:nvPr/>
          </p:nvSpPr>
          <p:spPr>
            <a:xfrm>
              <a:off x="1537130" y="8889311"/>
              <a:ext cx="4159816" cy="307777"/>
            </a:xfrm>
            <a:prstGeom prst="rect">
              <a:avLst/>
            </a:prstGeom>
          </p:spPr>
          <p:txBody>
            <a:bodyPr wrap="square" lIns="0" tIns="0" rIns="0" bIns="0" rtlCol="0" anchor="t">
              <a:spAutoFit/>
            </a:bodyPr>
            <a:lstStyle/>
            <a:p>
              <a:pPr algn="l"/>
              <a:r>
                <a:rPr lang="en-US" sz="2000" b="1" dirty="0">
                  <a:solidFill>
                    <a:srgbClr val="56AEFF"/>
                  </a:solidFill>
                  <a:latin typeface="Now Bold"/>
                  <a:ea typeface="Now Bold"/>
                  <a:cs typeface="Now Bold"/>
                  <a:sym typeface="Now Bold"/>
                </a:rPr>
                <a:t>Ali Daryabak</a:t>
              </a:r>
            </a:p>
          </p:txBody>
        </p:sp>
        <p:sp>
          <p:nvSpPr>
            <p:cNvPr id="31" name="TextBox 9">
              <a:extLst>
                <a:ext uri="{FF2B5EF4-FFF2-40B4-BE49-F238E27FC236}">
                  <a16:creationId xmlns:a16="http://schemas.microsoft.com/office/drawing/2014/main" id="{2ABEC3A3-4A4D-547D-7245-742540BBB120}"/>
                </a:ext>
              </a:extLst>
            </p:cNvPr>
            <p:cNvSpPr txBox="1"/>
            <p:nvPr/>
          </p:nvSpPr>
          <p:spPr>
            <a:xfrm>
              <a:off x="1537130" y="9712523"/>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Marketing Automation Expert</a:t>
              </a:r>
            </a:p>
          </p:txBody>
        </p:sp>
        <p:sp>
          <p:nvSpPr>
            <p:cNvPr id="32" name="TextBox 9">
              <a:extLst>
                <a:ext uri="{FF2B5EF4-FFF2-40B4-BE49-F238E27FC236}">
                  <a16:creationId xmlns:a16="http://schemas.microsoft.com/office/drawing/2014/main" id="{ADABC9EE-24BF-A56F-C1C9-6AE6063FAF9C}"/>
                </a:ext>
              </a:extLst>
            </p:cNvPr>
            <p:cNvSpPr txBox="1"/>
            <p:nvPr/>
          </p:nvSpPr>
          <p:spPr>
            <a:xfrm>
              <a:off x="1537130" y="9299357"/>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ECRM Manager</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19" name="TextBox 19"/>
          <p:cNvSpPr txBox="1"/>
          <p:nvPr/>
        </p:nvSpPr>
        <p:spPr>
          <a:xfrm>
            <a:off x="3698611" y="4018865"/>
            <a:ext cx="10890777" cy="2249270"/>
          </a:xfrm>
          <a:prstGeom prst="rect">
            <a:avLst/>
          </a:prstGeom>
        </p:spPr>
        <p:txBody>
          <a:bodyPr wrap="square" lIns="0" tIns="0" rIns="0" bIns="0" rtlCol="0" anchor="t">
            <a:spAutoFit/>
          </a:bodyPr>
          <a:lstStyle/>
          <a:p>
            <a:pPr marL="0" lvl="0" indent="0" algn="just">
              <a:lnSpc>
                <a:spcPts val="3471"/>
              </a:lnSpc>
              <a:spcBef>
                <a:spcPct val="0"/>
              </a:spcBef>
            </a:pPr>
            <a:r>
              <a:rPr lang="en-US" sz="3200" b="1" u="none" strike="noStrike" dirty="0">
                <a:solidFill>
                  <a:srgbClr val="FFFFFF"/>
                </a:solidFill>
                <a:latin typeface="DM Sans"/>
                <a:ea typeface="DM Sans"/>
                <a:cs typeface="DM Sans"/>
                <a:sym typeface="DM Sans"/>
              </a:rPr>
              <a:t>Make.com is a tool that allows you to automate tasks and processes between different apps and services. You can connect apps like Google Sheets, Slack, Gmail, or even databases, without writing any code. These connections are called scenarios.</a:t>
            </a:r>
          </a:p>
        </p:txBody>
      </p:sp>
      <p:sp>
        <p:nvSpPr>
          <p:cNvPr id="20" name="Freeform 20"/>
          <p:cNvSpPr/>
          <p:nvPr/>
        </p:nvSpPr>
        <p:spPr>
          <a:xfrm>
            <a:off x="15128164" y="-2586935"/>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a:off x="-3359890" y="7239384"/>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9606D331-2DEF-E984-0660-6A7A8D9582D6}"/>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BE7DC33D-65A6-BD2D-4F2E-E0DE380DF92B}"/>
              </a:ext>
            </a:extLst>
          </p:cNvPr>
          <p:cNvSpPr/>
          <p:nvPr/>
        </p:nvSpPr>
        <p:spPr>
          <a:xfrm>
            <a:off x="15128164" y="-2586935"/>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a:extLst>
              <a:ext uri="{FF2B5EF4-FFF2-40B4-BE49-F238E27FC236}">
                <a16:creationId xmlns:a16="http://schemas.microsoft.com/office/drawing/2014/main" id="{A6A215EE-DFA0-97DA-40AE-F2EC65907E9F}"/>
              </a:ext>
            </a:extLst>
          </p:cNvPr>
          <p:cNvSpPr/>
          <p:nvPr/>
        </p:nvSpPr>
        <p:spPr>
          <a:xfrm>
            <a:off x="-3359890" y="7239384"/>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 name="What is Make.">
            <a:hlinkClick r:id="" action="ppaction://media"/>
            <a:extLst>
              <a:ext uri="{FF2B5EF4-FFF2-40B4-BE49-F238E27FC236}">
                <a16:creationId xmlns:a16="http://schemas.microsoft.com/office/drawing/2014/main" id="{8295CA26-E211-6F61-67E6-D52240FF967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3400" y="300037"/>
            <a:ext cx="17221200" cy="9686925"/>
          </a:xfrm>
          <a:prstGeom prst="rect">
            <a:avLst/>
          </a:prstGeom>
        </p:spPr>
      </p:pic>
    </p:spTree>
    <p:extLst>
      <p:ext uri="{BB962C8B-B14F-4D97-AF65-F5344CB8AC3E}">
        <p14:creationId xmlns:p14="http://schemas.microsoft.com/office/powerpoint/2010/main" val="172603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a:extLst>
            <a:ext uri="{FF2B5EF4-FFF2-40B4-BE49-F238E27FC236}">
              <a16:creationId xmlns:a16="http://schemas.microsoft.com/office/drawing/2014/main" id="{10961503-16EA-DB94-144E-6357C3F1658C}"/>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19DCF5B4-D970-0DD6-F23F-24C7E7E41BC0}"/>
              </a:ext>
            </a:extLst>
          </p:cNvPr>
          <p:cNvPicPr>
            <a:picLocks noChangeAspect="1"/>
          </p:cNvPicPr>
          <p:nvPr/>
        </p:nvPicPr>
        <p:blipFill>
          <a:blip r:embed="rId2">
            <a:extLst>
              <a:ext uri="{28A0092B-C50C-407E-A947-70E740481C1C}">
                <a14:useLocalDpi xmlns:a14="http://schemas.microsoft.com/office/drawing/2010/main" val="0"/>
              </a:ext>
            </a:extLst>
          </a:blip>
          <a:srcRect l="27708" t="-1096" r="19514" b="7496"/>
          <a:stretch/>
        </p:blipFill>
        <p:spPr>
          <a:xfrm>
            <a:off x="12344400" y="-114299"/>
            <a:ext cx="5953136" cy="10401299"/>
          </a:xfrm>
          <a:prstGeom prst="flowChartInputOutput">
            <a:avLst/>
          </a:prstGeom>
        </p:spPr>
      </p:pic>
      <p:sp>
        <p:nvSpPr>
          <p:cNvPr id="11" name="Freeform 11">
            <a:extLst>
              <a:ext uri="{FF2B5EF4-FFF2-40B4-BE49-F238E27FC236}">
                <a16:creationId xmlns:a16="http://schemas.microsoft.com/office/drawing/2014/main" id="{7872DDC1-12C9-921B-D3C5-814953CE7652}"/>
              </a:ext>
            </a:extLst>
          </p:cNvPr>
          <p:cNvSpPr/>
          <p:nvPr/>
        </p:nvSpPr>
        <p:spPr>
          <a:xfrm rot="6329538">
            <a:off x="6857633" y="4483431"/>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3"/>
            <a:stretch>
              <a:fillRect t="-137172"/>
            </a:stretch>
          </a:blipFill>
        </p:spPr>
      </p:sp>
      <p:sp>
        <p:nvSpPr>
          <p:cNvPr id="14" name="Freeform 14">
            <a:extLst>
              <a:ext uri="{FF2B5EF4-FFF2-40B4-BE49-F238E27FC236}">
                <a16:creationId xmlns:a16="http://schemas.microsoft.com/office/drawing/2014/main" id="{1DA8BEEE-EAFD-A407-806B-104EB3A044CF}"/>
              </a:ext>
            </a:extLst>
          </p:cNvPr>
          <p:cNvSpPr/>
          <p:nvPr/>
        </p:nvSpPr>
        <p:spPr>
          <a:xfrm rot="17131068">
            <a:off x="8162275" y="4008045"/>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3"/>
            <a:stretch>
              <a:fillRect t="-137172"/>
            </a:stretch>
          </a:blipFill>
        </p:spPr>
      </p:sp>
      <p:grpSp>
        <p:nvGrpSpPr>
          <p:cNvPr id="6" name="Group 6">
            <a:extLst>
              <a:ext uri="{FF2B5EF4-FFF2-40B4-BE49-F238E27FC236}">
                <a16:creationId xmlns:a16="http://schemas.microsoft.com/office/drawing/2014/main" id="{0DBDB237-253D-0235-B951-48ECCB36571C}"/>
              </a:ext>
            </a:extLst>
          </p:cNvPr>
          <p:cNvGrpSpPr/>
          <p:nvPr/>
        </p:nvGrpSpPr>
        <p:grpSpPr>
          <a:xfrm rot="-10800000">
            <a:off x="81160" y="9258300"/>
            <a:ext cx="13457996" cy="3264379"/>
            <a:chOff x="0" y="0"/>
            <a:chExt cx="17943995" cy="4352506"/>
          </a:xfrm>
        </p:grpSpPr>
        <p:sp>
          <p:nvSpPr>
            <p:cNvPr id="7" name="Freeform 7">
              <a:extLst>
                <a:ext uri="{FF2B5EF4-FFF2-40B4-BE49-F238E27FC236}">
                  <a16:creationId xmlns:a16="http://schemas.microsoft.com/office/drawing/2014/main" id="{73F28A8D-52DB-FBFB-9482-FACBDF7F949F}"/>
                </a:ext>
              </a:extLst>
            </p:cNvPr>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a:extLst>
                <a:ext uri="{FF2B5EF4-FFF2-40B4-BE49-F238E27FC236}">
                  <a16:creationId xmlns:a16="http://schemas.microsoft.com/office/drawing/2014/main" id="{EE18BBEC-3057-113C-B79B-DF8C06DCE693}"/>
                </a:ext>
              </a:extLst>
            </p:cNvPr>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sp>
          <p:nvSpPr>
            <p:cNvPr id="9" name="Freeform 9">
              <a:extLst>
                <a:ext uri="{FF2B5EF4-FFF2-40B4-BE49-F238E27FC236}">
                  <a16:creationId xmlns:a16="http://schemas.microsoft.com/office/drawing/2014/main" id="{DD7B33EA-7895-9C3B-EE0A-5B6FC9462EE1}"/>
                </a:ext>
              </a:extLst>
            </p:cNvPr>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a:extLst>
                <a:ext uri="{FF2B5EF4-FFF2-40B4-BE49-F238E27FC236}">
                  <a16:creationId xmlns:a16="http://schemas.microsoft.com/office/drawing/2014/main" id="{53D08B26-3205-D01D-ED94-A493A1296AA0}"/>
                </a:ext>
              </a:extLst>
            </p:cNvPr>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grpSp>
      <p:grpSp>
        <p:nvGrpSpPr>
          <p:cNvPr id="15" name="Group 15">
            <a:extLst>
              <a:ext uri="{FF2B5EF4-FFF2-40B4-BE49-F238E27FC236}">
                <a16:creationId xmlns:a16="http://schemas.microsoft.com/office/drawing/2014/main" id="{F69DA0AE-2C7C-8A48-1ACD-717431B42365}"/>
              </a:ext>
            </a:extLst>
          </p:cNvPr>
          <p:cNvGrpSpPr/>
          <p:nvPr/>
        </p:nvGrpSpPr>
        <p:grpSpPr>
          <a:xfrm rot="-10800000">
            <a:off x="15966396" y="9258300"/>
            <a:ext cx="13457996" cy="3264379"/>
            <a:chOff x="0" y="0"/>
            <a:chExt cx="17943995" cy="4352506"/>
          </a:xfrm>
        </p:grpSpPr>
        <p:sp>
          <p:nvSpPr>
            <p:cNvPr id="16" name="Freeform 16">
              <a:extLst>
                <a:ext uri="{FF2B5EF4-FFF2-40B4-BE49-F238E27FC236}">
                  <a16:creationId xmlns:a16="http://schemas.microsoft.com/office/drawing/2014/main" id="{0C91CB81-0FC1-9AC8-16E1-F41D686C9DB6}"/>
                </a:ext>
              </a:extLst>
            </p:cNvPr>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a:extLst>
                <a:ext uri="{FF2B5EF4-FFF2-40B4-BE49-F238E27FC236}">
                  <a16:creationId xmlns:a16="http://schemas.microsoft.com/office/drawing/2014/main" id="{1C99BB1C-046C-915A-3509-3698EB5B1703}"/>
                </a:ext>
              </a:extLst>
            </p:cNvPr>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sp>
          <p:nvSpPr>
            <p:cNvPr id="18" name="Freeform 18">
              <a:extLst>
                <a:ext uri="{FF2B5EF4-FFF2-40B4-BE49-F238E27FC236}">
                  <a16:creationId xmlns:a16="http://schemas.microsoft.com/office/drawing/2014/main" id="{0FCC9074-E374-C9BB-DB59-F0E5B6719261}"/>
                </a:ext>
              </a:extLst>
            </p:cNvPr>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a:extLst>
                <a:ext uri="{FF2B5EF4-FFF2-40B4-BE49-F238E27FC236}">
                  <a16:creationId xmlns:a16="http://schemas.microsoft.com/office/drawing/2014/main" id="{7C7FCD88-A76F-1B37-9CB0-F052DB4A8814}"/>
                </a:ext>
              </a:extLst>
            </p:cNvPr>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grpSp>
      <p:sp>
        <p:nvSpPr>
          <p:cNvPr id="20" name="TextBox 20">
            <a:extLst>
              <a:ext uri="{FF2B5EF4-FFF2-40B4-BE49-F238E27FC236}">
                <a16:creationId xmlns:a16="http://schemas.microsoft.com/office/drawing/2014/main" id="{0C8779E4-5861-E80C-CE78-DC2135189C82}"/>
              </a:ext>
            </a:extLst>
          </p:cNvPr>
          <p:cNvSpPr txBox="1"/>
          <p:nvPr/>
        </p:nvSpPr>
        <p:spPr>
          <a:xfrm>
            <a:off x="1358223" y="3912009"/>
            <a:ext cx="11658596" cy="2462982"/>
          </a:xfrm>
          <a:prstGeom prst="rect">
            <a:avLst/>
          </a:prstGeom>
        </p:spPr>
        <p:txBody>
          <a:bodyPr wrap="square" lIns="0" tIns="0" rIns="0" bIns="0" rtlCol="0" anchor="t">
            <a:spAutoFit/>
          </a:bodyPr>
          <a:lstStyle/>
          <a:p>
            <a:pPr marL="0" lvl="0" indent="0" algn="ctr">
              <a:lnSpc>
                <a:spcPts val="9625"/>
              </a:lnSpc>
              <a:spcBef>
                <a:spcPct val="0"/>
              </a:spcBef>
            </a:pPr>
            <a:r>
              <a:rPr lang="en-US" sz="8020" b="1" dirty="0">
                <a:solidFill>
                  <a:srgbClr val="FFFFFF"/>
                </a:solidFill>
                <a:latin typeface="Now Bold"/>
                <a:ea typeface="Now Bold"/>
                <a:cs typeface="Now Bold"/>
                <a:sym typeface="Now Bold"/>
              </a:rPr>
              <a:t>Make.com Fundamentals</a:t>
            </a:r>
          </a:p>
        </p:txBody>
      </p:sp>
      <p:grpSp>
        <p:nvGrpSpPr>
          <p:cNvPr id="28" name="Group 27">
            <a:extLst>
              <a:ext uri="{FF2B5EF4-FFF2-40B4-BE49-F238E27FC236}">
                <a16:creationId xmlns:a16="http://schemas.microsoft.com/office/drawing/2014/main" id="{41E01AFD-E11E-3A09-46B3-6D8690B9D924}"/>
              </a:ext>
            </a:extLst>
          </p:cNvPr>
          <p:cNvGrpSpPr/>
          <p:nvPr/>
        </p:nvGrpSpPr>
        <p:grpSpPr>
          <a:xfrm>
            <a:off x="381000" y="8648700"/>
            <a:ext cx="6002487" cy="1130989"/>
            <a:chOff x="322113" y="8889311"/>
            <a:chExt cx="6002487" cy="1130989"/>
          </a:xfrm>
        </p:grpSpPr>
        <p:pic>
          <p:nvPicPr>
            <p:cNvPr id="29" name="Picture 28">
              <a:extLst>
                <a:ext uri="{FF2B5EF4-FFF2-40B4-BE49-F238E27FC236}">
                  <a16:creationId xmlns:a16="http://schemas.microsoft.com/office/drawing/2014/main" id="{F142C225-960C-F101-86A0-9C04FD45DA9B}"/>
                </a:ext>
              </a:extLst>
            </p:cNvPr>
            <p:cNvPicPr>
              <a:picLocks noChangeAspect="1"/>
            </p:cNvPicPr>
            <p:nvPr/>
          </p:nvPicPr>
          <p:blipFill>
            <a:blip r:embed="rId6" cstate="print">
              <a:extLst>
                <a:ext uri="{28A0092B-C50C-407E-A947-70E740481C1C}">
                  <a14:useLocalDpi xmlns:a14="http://schemas.microsoft.com/office/drawing/2010/main" val="0"/>
                </a:ext>
              </a:extLst>
            </a:blip>
            <a:srcRect l="15671" t="2605" r="12024" b="48425"/>
            <a:stretch/>
          </p:blipFill>
          <p:spPr>
            <a:xfrm>
              <a:off x="322113" y="8889311"/>
              <a:ext cx="1049487" cy="1065331"/>
            </a:xfrm>
            <a:prstGeom prst="roundRect">
              <a:avLst/>
            </a:prstGeom>
          </p:spPr>
        </p:pic>
        <p:sp>
          <p:nvSpPr>
            <p:cNvPr id="30" name="TextBox 9">
              <a:extLst>
                <a:ext uri="{FF2B5EF4-FFF2-40B4-BE49-F238E27FC236}">
                  <a16:creationId xmlns:a16="http://schemas.microsoft.com/office/drawing/2014/main" id="{95450566-B1FA-71A9-026C-6ADB81EDD3A9}"/>
                </a:ext>
              </a:extLst>
            </p:cNvPr>
            <p:cNvSpPr txBox="1"/>
            <p:nvPr/>
          </p:nvSpPr>
          <p:spPr>
            <a:xfrm>
              <a:off x="1537130" y="8889311"/>
              <a:ext cx="4159816" cy="307777"/>
            </a:xfrm>
            <a:prstGeom prst="rect">
              <a:avLst/>
            </a:prstGeom>
          </p:spPr>
          <p:txBody>
            <a:bodyPr wrap="square" lIns="0" tIns="0" rIns="0" bIns="0" rtlCol="0" anchor="t">
              <a:spAutoFit/>
            </a:bodyPr>
            <a:lstStyle/>
            <a:p>
              <a:pPr algn="l"/>
              <a:r>
                <a:rPr lang="en-US" sz="2000" b="1" dirty="0">
                  <a:solidFill>
                    <a:srgbClr val="56AEFF"/>
                  </a:solidFill>
                  <a:latin typeface="Now Bold"/>
                  <a:ea typeface="Now Bold"/>
                  <a:cs typeface="Now Bold"/>
                  <a:sym typeface="Now Bold"/>
                </a:rPr>
                <a:t>Ali Daryabak</a:t>
              </a:r>
            </a:p>
          </p:txBody>
        </p:sp>
        <p:sp>
          <p:nvSpPr>
            <p:cNvPr id="31" name="TextBox 9">
              <a:extLst>
                <a:ext uri="{FF2B5EF4-FFF2-40B4-BE49-F238E27FC236}">
                  <a16:creationId xmlns:a16="http://schemas.microsoft.com/office/drawing/2014/main" id="{F44321C5-69F8-9E0D-154F-556193BB95F2}"/>
                </a:ext>
              </a:extLst>
            </p:cNvPr>
            <p:cNvSpPr txBox="1"/>
            <p:nvPr/>
          </p:nvSpPr>
          <p:spPr>
            <a:xfrm>
              <a:off x="1537130" y="9712523"/>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Marketing Automation Expert</a:t>
              </a:r>
            </a:p>
          </p:txBody>
        </p:sp>
        <p:sp>
          <p:nvSpPr>
            <p:cNvPr id="32" name="TextBox 9">
              <a:extLst>
                <a:ext uri="{FF2B5EF4-FFF2-40B4-BE49-F238E27FC236}">
                  <a16:creationId xmlns:a16="http://schemas.microsoft.com/office/drawing/2014/main" id="{4A609848-F588-281E-4080-9DEBAF309DB8}"/>
                </a:ext>
              </a:extLst>
            </p:cNvPr>
            <p:cNvSpPr txBox="1"/>
            <p:nvPr/>
          </p:nvSpPr>
          <p:spPr>
            <a:xfrm>
              <a:off x="1537130" y="9299357"/>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ECRM Manager</a:t>
              </a:r>
            </a:p>
          </p:txBody>
        </p:sp>
      </p:grpSp>
    </p:spTree>
    <p:extLst>
      <p:ext uri="{BB962C8B-B14F-4D97-AF65-F5344CB8AC3E}">
        <p14:creationId xmlns:p14="http://schemas.microsoft.com/office/powerpoint/2010/main" val="3834864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AD29524A-48A9-C7D0-DB46-2D35F0D8E8C9}"/>
            </a:ext>
          </a:extLst>
        </p:cNvPr>
        <p:cNvGrpSpPr/>
        <p:nvPr/>
      </p:nvGrpSpPr>
      <p:grpSpPr>
        <a:xfrm>
          <a:off x="0" y="0"/>
          <a:ext cx="0" cy="0"/>
          <a:chOff x="0" y="0"/>
          <a:chExt cx="0" cy="0"/>
        </a:xfrm>
      </p:grpSpPr>
      <p:sp>
        <p:nvSpPr>
          <p:cNvPr id="15" name="TextBox 15">
            <a:extLst>
              <a:ext uri="{FF2B5EF4-FFF2-40B4-BE49-F238E27FC236}">
                <a16:creationId xmlns:a16="http://schemas.microsoft.com/office/drawing/2014/main" id="{A4741FD5-E20A-D296-0169-196799349124}"/>
              </a:ext>
            </a:extLst>
          </p:cNvPr>
          <p:cNvSpPr txBox="1"/>
          <p:nvPr/>
        </p:nvSpPr>
        <p:spPr>
          <a:xfrm>
            <a:off x="2379377" y="3335385"/>
            <a:ext cx="957654" cy="738583"/>
          </a:xfrm>
          <a:prstGeom prst="rect">
            <a:avLst/>
          </a:prstGeom>
        </p:spPr>
        <p:txBody>
          <a:bodyPr lIns="0" tIns="0" rIns="0" bIns="0" rtlCol="0" anchor="t">
            <a:spAutoFit/>
          </a:bodyPr>
          <a:lstStyle/>
          <a:p>
            <a:pPr marL="0" marR="0" lvl="0" indent="0" algn="ctr" defTabSz="914400" rtl="0" eaLnBrk="1" fontAlgn="auto" latinLnBrk="0" hangingPunct="1">
              <a:lnSpc>
                <a:spcPts val="6013"/>
              </a:lnSpc>
              <a:spcBef>
                <a:spcPct val="0"/>
              </a:spcBef>
              <a:spcAft>
                <a:spcPts val="0"/>
              </a:spcAft>
              <a:buClrTx/>
              <a:buSzTx/>
              <a:buFontTx/>
              <a:buNone/>
              <a:tabLst/>
              <a:defRPr/>
            </a:pPr>
            <a:r>
              <a:rPr kumimoji="0" lang="en-US" sz="4357" b="1" i="0" u="none" strike="noStrike" kern="1200" cap="none" spc="0" normalizeH="0" baseline="0" noProof="0" dirty="0">
                <a:ln>
                  <a:noFill/>
                </a:ln>
                <a:solidFill>
                  <a:srgbClr val="4BD1FB"/>
                </a:solidFill>
                <a:effectLst/>
                <a:uLnTx/>
                <a:uFillTx/>
                <a:latin typeface="DM Sans Bold"/>
                <a:ea typeface="DM Sans Bold"/>
                <a:cs typeface="DM Sans Bold"/>
                <a:sym typeface="DM Sans Bold"/>
              </a:rPr>
              <a:t>01</a:t>
            </a:r>
          </a:p>
        </p:txBody>
      </p:sp>
      <p:sp>
        <p:nvSpPr>
          <p:cNvPr id="16" name="TextBox 16">
            <a:extLst>
              <a:ext uri="{FF2B5EF4-FFF2-40B4-BE49-F238E27FC236}">
                <a16:creationId xmlns:a16="http://schemas.microsoft.com/office/drawing/2014/main" id="{CE685BCF-CC66-DEF1-0E17-407BEB9370D0}"/>
              </a:ext>
            </a:extLst>
          </p:cNvPr>
          <p:cNvSpPr txBox="1"/>
          <p:nvPr/>
        </p:nvSpPr>
        <p:spPr>
          <a:xfrm>
            <a:off x="2378267" y="4140638"/>
            <a:ext cx="957654" cy="738583"/>
          </a:xfrm>
          <a:prstGeom prst="rect">
            <a:avLst/>
          </a:prstGeom>
        </p:spPr>
        <p:txBody>
          <a:bodyPr lIns="0" tIns="0" rIns="0" bIns="0" rtlCol="0" anchor="t">
            <a:spAutoFit/>
          </a:bodyPr>
          <a:lstStyle/>
          <a:p>
            <a:pPr marL="0" marR="0" lvl="0" indent="0" algn="ctr" defTabSz="914400" rtl="0" eaLnBrk="1" fontAlgn="auto" latinLnBrk="0" hangingPunct="1">
              <a:lnSpc>
                <a:spcPts val="6013"/>
              </a:lnSpc>
              <a:spcBef>
                <a:spcPct val="0"/>
              </a:spcBef>
              <a:spcAft>
                <a:spcPts val="0"/>
              </a:spcAft>
              <a:buClrTx/>
              <a:buSzTx/>
              <a:buFontTx/>
              <a:buNone/>
              <a:tabLst/>
              <a:defRPr/>
            </a:pPr>
            <a:r>
              <a:rPr kumimoji="0" lang="en-US" sz="4357" b="1" i="0" u="none" strike="noStrike" kern="1200" cap="none" spc="0" normalizeH="0" baseline="0" noProof="0" dirty="0">
                <a:ln>
                  <a:noFill/>
                </a:ln>
                <a:solidFill>
                  <a:srgbClr val="4BD1FB"/>
                </a:solidFill>
                <a:effectLst/>
                <a:uLnTx/>
                <a:uFillTx/>
                <a:latin typeface="DM Sans Bold"/>
                <a:ea typeface="DM Sans Bold"/>
                <a:cs typeface="DM Sans Bold"/>
                <a:sym typeface="DM Sans Bold"/>
              </a:rPr>
              <a:t>02</a:t>
            </a:r>
          </a:p>
        </p:txBody>
      </p:sp>
      <p:sp>
        <p:nvSpPr>
          <p:cNvPr id="17" name="TextBox 17">
            <a:extLst>
              <a:ext uri="{FF2B5EF4-FFF2-40B4-BE49-F238E27FC236}">
                <a16:creationId xmlns:a16="http://schemas.microsoft.com/office/drawing/2014/main" id="{0F7EA7FE-995D-917B-CE48-D8E0CA09EBE0}"/>
              </a:ext>
            </a:extLst>
          </p:cNvPr>
          <p:cNvSpPr txBox="1"/>
          <p:nvPr/>
        </p:nvSpPr>
        <p:spPr>
          <a:xfrm>
            <a:off x="2378267" y="4959288"/>
            <a:ext cx="957654" cy="738583"/>
          </a:xfrm>
          <a:prstGeom prst="rect">
            <a:avLst/>
          </a:prstGeom>
        </p:spPr>
        <p:txBody>
          <a:bodyPr lIns="0" tIns="0" rIns="0" bIns="0" rtlCol="0" anchor="t">
            <a:spAutoFit/>
          </a:bodyPr>
          <a:lstStyle/>
          <a:p>
            <a:pPr marL="0" marR="0" lvl="0" indent="0" algn="ctr" defTabSz="914400" rtl="0" eaLnBrk="1" fontAlgn="auto" latinLnBrk="0" hangingPunct="1">
              <a:lnSpc>
                <a:spcPts val="6013"/>
              </a:lnSpc>
              <a:spcBef>
                <a:spcPct val="0"/>
              </a:spcBef>
              <a:spcAft>
                <a:spcPts val="0"/>
              </a:spcAft>
              <a:buClrTx/>
              <a:buSzTx/>
              <a:buFontTx/>
              <a:buNone/>
              <a:tabLst/>
              <a:defRPr/>
            </a:pPr>
            <a:r>
              <a:rPr kumimoji="0" lang="en-US" sz="4357" b="1" i="0" u="none" strike="noStrike" kern="1200" cap="none" spc="0" normalizeH="0" baseline="0" noProof="0" dirty="0">
                <a:ln>
                  <a:noFill/>
                </a:ln>
                <a:solidFill>
                  <a:srgbClr val="4BD1FB"/>
                </a:solidFill>
                <a:effectLst/>
                <a:uLnTx/>
                <a:uFillTx/>
                <a:latin typeface="DM Sans Bold"/>
                <a:ea typeface="DM Sans Bold"/>
                <a:cs typeface="DM Sans Bold"/>
                <a:sym typeface="DM Sans Bold"/>
              </a:rPr>
              <a:t>03</a:t>
            </a:r>
          </a:p>
        </p:txBody>
      </p:sp>
      <p:sp>
        <p:nvSpPr>
          <p:cNvPr id="18" name="TextBox 18">
            <a:extLst>
              <a:ext uri="{FF2B5EF4-FFF2-40B4-BE49-F238E27FC236}">
                <a16:creationId xmlns:a16="http://schemas.microsoft.com/office/drawing/2014/main" id="{FD70ADF4-0921-15F1-AA68-08B674794D70}"/>
              </a:ext>
            </a:extLst>
          </p:cNvPr>
          <p:cNvSpPr txBox="1"/>
          <p:nvPr/>
        </p:nvSpPr>
        <p:spPr>
          <a:xfrm>
            <a:off x="2378267" y="5777122"/>
            <a:ext cx="957654" cy="738583"/>
          </a:xfrm>
          <a:prstGeom prst="rect">
            <a:avLst/>
          </a:prstGeom>
        </p:spPr>
        <p:txBody>
          <a:bodyPr lIns="0" tIns="0" rIns="0" bIns="0" rtlCol="0" anchor="t">
            <a:spAutoFit/>
          </a:bodyPr>
          <a:lstStyle/>
          <a:p>
            <a:pPr marL="0" marR="0" lvl="0" indent="0" algn="ctr" defTabSz="914400" rtl="0" eaLnBrk="1" fontAlgn="auto" latinLnBrk="0" hangingPunct="1">
              <a:lnSpc>
                <a:spcPts val="6013"/>
              </a:lnSpc>
              <a:spcBef>
                <a:spcPct val="0"/>
              </a:spcBef>
              <a:spcAft>
                <a:spcPts val="0"/>
              </a:spcAft>
              <a:buClrTx/>
              <a:buSzTx/>
              <a:buFontTx/>
              <a:buNone/>
              <a:tabLst/>
              <a:defRPr/>
            </a:pPr>
            <a:r>
              <a:rPr kumimoji="0" lang="en-US" sz="4357" b="1" i="0" u="none" strike="noStrike" kern="1200" cap="none" spc="0" normalizeH="0" baseline="0" noProof="0" dirty="0">
                <a:ln>
                  <a:noFill/>
                </a:ln>
                <a:solidFill>
                  <a:srgbClr val="4BD1FB"/>
                </a:solidFill>
                <a:effectLst/>
                <a:uLnTx/>
                <a:uFillTx/>
                <a:latin typeface="DM Sans Bold"/>
                <a:ea typeface="DM Sans Bold"/>
                <a:cs typeface="DM Sans Bold"/>
                <a:sym typeface="DM Sans Bold"/>
              </a:rPr>
              <a:t>04</a:t>
            </a:r>
          </a:p>
        </p:txBody>
      </p:sp>
      <p:sp>
        <p:nvSpPr>
          <p:cNvPr id="19" name="TextBox 19">
            <a:extLst>
              <a:ext uri="{FF2B5EF4-FFF2-40B4-BE49-F238E27FC236}">
                <a16:creationId xmlns:a16="http://schemas.microsoft.com/office/drawing/2014/main" id="{B69D5EF0-9220-50D3-C2ED-E3897F058016}"/>
              </a:ext>
            </a:extLst>
          </p:cNvPr>
          <p:cNvSpPr txBox="1"/>
          <p:nvPr/>
        </p:nvSpPr>
        <p:spPr>
          <a:xfrm>
            <a:off x="2596623" y="1127533"/>
            <a:ext cx="10890777" cy="453907"/>
          </a:xfrm>
          <a:prstGeom prst="rect">
            <a:avLst/>
          </a:prstGeom>
        </p:spPr>
        <p:txBody>
          <a:bodyPr wrap="square" lIns="0" tIns="0" rIns="0" bIns="0" rtlCol="0" anchor="t">
            <a:spAutoFit/>
          </a:bodyPr>
          <a:lstStyle/>
          <a:p>
            <a:pPr marL="0" marR="0" lvl="0" indent="0" algn="just" defTabSz="914400" rtl="0" eaLnBrk="1" fontAlgn="auto" latinLnBrk="0" hangingPunct="1">
              <a:lnSpc>
                <a:spcPts val="3471"/>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DM Sans"/>
                <a:ea typeface="DM Sans"/>
                <a:cs typeface="DM Sans"/>
                <a:sym typeface="DM Sans"/>
              </a:rPr>
              <a:t>Key Terms You Should </a:t>
            </a:r>
            <a:r>
              <a:rPr lang="en-US" sz="3200" b="1" dirty="0">
                <a:solidFill>
                  <a:srgbClr val="FFFFFF"/>
                </a:solidFill>
                <a:latin typeface="DM Sans"/>
                <a:ea typeface="DM Sans"/>
                <a:cs typeface="DM Sans"/>
                <a:sym typeface="DM Sans"/>
              </a:rPr>
              <a:t>Know</a:t>
            </a:r>
            <a:endParaRPr kumimoji="0" lang="en-US" sz="3200" b="1" i="0" u="none" strike="noStrike" kern="1200" cap="none" spc="0" normalizeH="0" baseline="0" noProof="0" dirty="0">
              <a:ln>
                <a:noFill/>
              </a:ln>
              <a:solidFill>
                <a:srgbClr val="FFFFFF"/>
              </a:solidFill>
              <a:effectLst/>
              <a:uLnTx/>
              <a:uFillTx/>
              <a:latin typeface="DM Sans"/>
              <a:ea typeface="DM Sans"/>
              <a:cs typeface="DM Sans"/>
              <a:sym typeface="DM Sans"/>
            </a:endParaRPr>
          </a:p>
        </p:txBody>
      </p:sp>
      <p:sp>
        <p:nvSpPr>
          <p:cNvPr id="20" name="Freeform 20">
            <a:extLst>
              <a:ext uri="{FF2B5EF4-FFF2-40B4-BE49-F238E27FC236}">
                <a16:creationId xmlns:a16="http://schemas.microsoft.com/office/drawing/2014/main" id="{D9860713-B248-194B-D4CB-E9498CA53209}"/>
              </a:ext>
            </a:extLst>
          </p:cNvPr>
          <p:cNvSpPr/>
          <p:nvPr/>
        </p:nvSpPr>
        <p:spPr>
          <a:xfrm>
            <a:off x="15128164" y="-2586935"/>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a:extLst>
              <a:ext uri="{FF2B5EF4-FFF2-40B4-BE49-F238E27FC236}">
                <a16:creationId xmlns:a16="http://schemas.microsoft.com/office/drawing/2014/main" id="{039E050A-A815-4A35-7D41-5B09B6C05423}"/>
              </a:ext>
            </a:extLst>
          </p:cNvPr>
          <p:cNvSpPr/>
          <p:nvPr/>
        </p:nvSpPr>
        <p:spPr>
          <a:xfrm>
            <a:off x="-3359890" y="7239384"/>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3" name="TextBox 23">
            <a:extLst>
              <a:ext uri="{FF2B5EF4-FFF2-40B4-BE49-F238E27FC236}">
                <a16:creationId xmlns:a16="http://schemas.microsoft.com/office/drawing/2014/main" id="{5289E710-389F-9577-5CDD-2D2292E4A4F4}"/>
              </a:ext>
            </a:extLst>
          </p:cNvPr>
          <p:cNvSpPr txBox="1"/>
          <p:nvPr/>
        </p:nvSpPr>
        <p:spPr>
          <a:xfrm>
            <a:off x="3402346" y="4438419"/>
            <a:ext cx="12303478" cy="337978"/>
          </a:xfrm>
          <a:prstGeom prst="rect">
            <a:avLst/>
          </a:prstGeom>
        </p:spPr>
        <p:txBody>
          <a:bodyPr wrap="square" lIns="0" tIns="0" rIns="0" bIns="0" rtlCol="0" anchor="t">
            <a:spAutoFit/>
          </a:bodyPr>
          <a:lstStyle/>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Modules: Each step in a scenario, like sending an email or updating a spreadsheet</a:t>
            </a:r>
          </a:p>
        </p:txBody>
      </p:sp>
      <p:sp>
        <p:nvSpPr>
          <p:cNvPr id="24" name="TextBox 24">
            <a:extLst>
              <a:ext uri="{FF2B5EF4-FFF2-40B4-BE49-F238E27FC236}">
                <a16:creationId xmlns:a16="http://schemas.microsoft.com/office/drawing/2014/main" id="{6929E3C4-B04C-F514-6DA9-936EB1CF2086}"/>
              </a:ext>
            </a:extLst>
          </p:cNvPr>
          <p:cNvSpPr txBox="1"/>
          <p:nvPr/>
        </p:nvSpPr>
        <p:spPr>
          <a:xfrm>
            <a:off x="3398716" y="5258867"/>
            <a:ext cx="11003083" cy="337978"/>
          </a:xfrm>
          <a:prstGeom prst="rect">
            <a:avLst/>
          </a:prstGeom>
        </p:spPr>
        <p:txBody>
          <a:bodyPr wrap="square" lIns="0" tIns="0" rIns="0" bIns="0" rtlCol="0" anchor="t">
            <a:spAutoFit/>
          </a:bodyPr>
          <a:lstStyle/>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Trigger: The starting point of the workflow (e.g., "when a new email arrives")</a:t>
            </a:r>
          </a:p>
        </p:txBody>
      </p:sp>
      <p:sp>
        <p:nvSpPr>
          <p:cNvPr id="25" name="TextBox 25">
            <a:extLst>
              <a:ext uri="{FF2B5EF4-FFF2-40B4-BE49-F238E27FC236}">
                <a16:creationId xmlns:a16="http://schemas.microsoft.com/office/drawing/2014/main" id="{304C936A-E11E-16FC-862F-BA246A82C05F}"/>
              </a:ext>
            </a:extLst>
          </p:cNvPr>
          <p:cNvSpPr txBox="1"/>
          <p:nvPr/>
        </p:nvSpPr>
        <p:spPr>
          <a:xfrm>
            <a:off x="3398716" y="6053036"/>
            <a:ext cx="11729447" cy="337978"/>
          </a:xfrm>
          <a:prstGeom prst="rect">
            <a:avLst/>
          </a:prstGeom>
        </p:spPr>
        <p:txBody>
          <a:bodyPr wrap="square" lIns="0" tIns="0" rIns="0" bIns="0" rtlCol="0" anchor="t">
            <a:spAutoFit/>
          </a:bodyPr>
          <a:lstStyle/>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Actions: What happens next (e.g., "add the email content to a Google Sheet")</a:t>
            </a:r>
          </a:p>
        </p:txBody>
      </p:sp>
      <p:sp>
        <p:nvSpPr>
          <p:cNvPr id="26" name="AutoShape 26">
            <a:extLst>
              <a:ext uri="{FF2B5EF4-FFF2-40B4-BE49-F238E27FC236}">
                <a16:creationId xmlns:a16="http://schemas.microsoft.com/office/drawing/2014/main" id="{A49900F8-255F-FAC2-6CDA-793F22E99EB0}"/>
              </a:ext>
            </a:extLst>
          </p:cNvPr>
          <p:cNvSpPr/>
          <p:nvPr/>
        </p:nvSpPr>
        <p:spPr>
          <a:xfrm flipH="1" flipV="1">
            <a:off x="2564034" y="4073968"/>
            <a:ext cx="586120" cy="0"/>
          </a:xfrm>
          <a:prstGeom prst="line">
            <a:avLst/>
          </a:prstGeom>
          <a:ln w="47625" cap="flat">
            <a:solidFill>
              <a:srgbClr val="4BD1FB"/>
            </a:solidFill>
            <a:prstDash val="solid"/>
            <a:headEnd type="none" w="sm" len="sm"/>
            <a:tailEnd type="none" w="sm" len="sm"/>
          </a:ln>
        </p:spPr>
      </p:sp>
      <p:sp>
        <p:nvSpPr>
          <p:cNvPr id="27" name="AutoShape 27">
            <a:extLst>
              <a:ext uri="{FF2B5EF4-FFF2-40B4-BE49-F238E27FC236}">
                <a16:creationId xmlns:a16="http://schemas.microsoft.com/office/drawing/2014/main" id="{25581537-24FE-0DE1-D792-D48F75A88458}"/>
              </a:ext>
            </a:extLst>
          </p:cNvPr>
          <p:cNvSpPr/>
          <p:nvPr/>
        </p:nvSpPr>
        <p:spPr>
          <a:xfrm flipH="1" flipV="1">
            <a:off x="2564034" y="4880036"/>
            <a:ext cx="586120" cy="0"/>
          </a:xfrm>
          <a:prstGeom prst="line">
            <a:avLst/>
          </a:prstGeom>
          <a:ln w="47625" cap="flat">
            <a:solidFill>
              <a:srgbClr val="4BD1FB"/>
            </a:solidFill>
            <a:prstDash val="solid"/>
            <a:headEnd type="none" w="sm" len="sm"/>
            <a:tailEnd type="none" w="sm" len="sm"/>
          </a:ln>
        </p:spPr>
      </p:sp>
      <p:sp>
        <p:nvSpPr>
          <p:cNvPr id="28" name="AutoShape 28">
            <a:extLst>
              <a:ext uri="{FF2B5EF4-FFF2-40B4-BE49-F238E27FC236}">
                <a16:creationId xmlns:a16="http://schemas.microsoft.com/office/drawing/2014/main" id="{9F279E4B-4725-C811-B655-F28095BF98E9}"/>
              </a:ext>
            </a:extLst>
          </p:cNvPr>
          <p:cNvSpPr/>
          <p:nvPr/>
        </p:nvSpPr>
        <p:spPr>
          <a:xfrm flipH="1" flipV="1">
            <a:off x="2533666" y="5732907"/>
            <a:ext cx="586120" cy="0"/>
          </a:xfrm>
          <a:prstGeom prst="line">
            <a:avLst/>
          </a:prstGeom>
          <a:ln w="47625" cap="flat">
            <a:solidFill>
              <a:srgbClr val="4BD1FB"/>
            </a:solidFill>
            <a:prstDash val="solid"/>
            <a:headEnd type="none" w="sm" len="sm"/>
            <a:tailEnd type="none" w="sm" len="sm"/>
          </a:ln>
        </p:spPr>
      </p:sp>
      <p:sp>
        <p:nvSpPr>
          <p:cNvPr id="29" name="AutoShape 28">
            <a:extLst>
              <a:ext uri="{FF2B5EF4-FFF2-40B4-BE49-F238E27FC236}">
                <a16:creationId xmlns:a16="http://schemas.microsoft.com/office/drawing/2014/main" id="{A935A21E-FA95-72FF-9FEE-5BBDBE065453}"/>
              </a:ext>
            </a:extLst>
          </p:cNvPr>
          <p:cNvSpPr/>
          <p:nvPr/>
        </p:nvSpPr>
        <p:spPr>
          <a:xfrm flipH="1" flipV="1">
            <a:off x="2564034" y="6515705"/>
            <a:ext cx="586120" cy="0"/>
          </a:xfrm>
          <a:prstGeom prst="line">
            <a:avLst/>
          </a:prstGeom>
          <a:ln w="47625" cap="flat">
            <a:solidFill>
              <a:srgbClr val="4BD1FB"/>
            </a:solidFill>
            <a:prstDash val="solid"/>
            <a:headEnd type="none" w="sm" len="sm"/>
            <a:tailEnd type="none" w="sm" len="sm"/>
          </a:ln>
        </p:spPr>
      </p:sp>
      <p:sp>
        <p:nvSpPr>
          <p:cNvPr id="3" name="TextBox 2">
            <a:extLst>
              <a:ext uri="{FF2B5EF4-FFF2-40B4-BE49-F238E27FC236}">
                <a16:creationId xmlns:a16="http://schemas.microsoft.com/office/drawing/2014/main" id="{CDE71CA1-22CE-220B-3B02-8AC15572A147}"/>
              </a:ext>
            </a:extLst>
          </p:cNvPr>
          <p:cNvSpPr txBox="1"/>
          <p:nvPr/>
        </p:nvSpPr>
        <p:spPr>
          <a:xfrm>
            <a:off x="2510091" y="2618218"/>
            <a:ext cx="122210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6AEFF"/>
                </a:solidFill>
                <a:effectLst/>
                <a:uLnTx/>
                <a:uFillTx/>
                <a:latin typeface="DM Sans"/>
                <a:ea typeface="+mn-ea"/>
                <a:cs typeface="+mn-cs"/>
              </a:rPr>
              <a:t>System Events</a:t>
            </a:r>
          </a:p>
        </p:txBody>
      </p:sp>
      <p:sp>
        <p:nvSpPr>
          <p:cNvPr id="4" name="TextBox 22">
            <a:extLst>
              <a:ext uri="{FF2B5EF4-FFF2-40B4-BE49-F238E27FC236}">
                <a16:creationId xmlns:a16="http://schemas.microsoft.com/office/drawing/2014/main" id="{1B3501A7-5F7A-2F00-3E14-4BDCEE7EC6DE}"/>
              </a:ext>
            </a:extLst>
          </p:cNvPr>
          <p:cNvSpPr txBox="1"/>
          <p:nvPr/>
        </p:nvSpPr>
        <p:spPr>
          <a:xfrm>
            <a:off x="3413230" y="3615689"/>
            <a:ext cx="12800736" cy="337978"/>
          </a:xfrm>
          <a:prstGeom prst="rect">
            <a:avLst/>
          </a:prstGeom>
        </p:spPr>
        <p:txBody>
          <a:bodyPr wrap="square" lIns="0" tIns="0" rIns="0" bIns="0" rtlCol="0" anchor="t">
            <a:spAutoFit/>
          </a:bodyPr>
          <a:lstStyle/>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Scenario: An automated workflow that links two or more apps/services</a:t>
            </a:r>
          </a:p>
        </p:txBody>
      </p:sp>
    </p:spTree>
    <p:extLst>
      <p:ext uri="{BB962C8B-B14F-4D97-AF65-F5344CB8AC3E}">
        <p14:creationId xmlns:p14="http://schemas.microsoft.com/office/powerpoint/2010/main" val="631732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a:extLst>
            <a:ext uri="{FF2B5EF4-FFF2-40B4-BE49-F238E27FC236}">
              <a16:creationId xmlns:a16="http://schemas.microsoft.com/office/drawing/2014/main" id="{7314F9C7-4A44-BFF5-2FB7-E1C1F2B7E497}"/>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7EF9449C-3794-E705-6B7C-FF7164CCF668}"/>
              </a:ext>
            </a:extLst>
          </p:cNvPr>
          <p:cNvPicPr>
            <a:picLocks noChangeAspect="1"/>
          </p:cNvPicPr>
          <p:nvPr/>
        </p:nvPicPr>
        <p:blipFill>
          <a:blip r:embed="rId2">
            <a:extLst>
              <a:ext uri="{28A0092B-C50C-407E-A947-70E740481C1C}">
                <a14:useLocalDpi xmlns:a14="http://schemas.microsoft.com/office/drawing/2010/main" val="0"/>
              </a:ext>
            </a:extLst>
          </a:blip>
          <a:srcRect l="27708" t="-1096" r="19514" b="7496"/>
          <a:stretch/>
        </p:blipFill>
        <p:spPr>
          <a:xfrm>
            <a:off x="12344400" y="-114299"/>
            <a:ext cx="5953136" cy="10401299"/>
          </a:xfrm>
          <a:prstGeom prst="flowChartInputOutput">
            <a:avLst/>
          </a:prstGeom>
        </p:spPr>
      </p:pic>
      <p:sp>
        <p:nvSpPr>
          <p:cNvPr id="11" name="Freeform 11">
            <a:extLst>
              <a:ext uri="{FF2B5EF4-FFF2-40B4-BE49-F238E27FC236}">
                <a16:creationId xmlns:a16="http://schemas.microsoft.com/office/drawing/2014/main" id="{070CF721-F9BA-902C-1BB4-BCF5F729544C}"/>
              </a:ext>
            </a:extLst>
          </p:cNvPr>
          <p:cNvSpPr/>
          <p:nvPr/>
        </p:nvSpPr>
        <p:spPr>
          <a:xfrm rot="6329538">
            <a:off x="6857633" y="4483431"/>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3"/>
            <a:stretch>
              <a:fillRect t="-137172"/>
            </a:stretch>
          </a:blipFill>
        </p:spPr>
      </p:sp>
      <p:sp>
        <p:nvSpPr>
          <p:cNvPr id="14" name="Freeform 14">
            <a:extLst>
              <a:ext uri="{FF2B5EF4-FFF2-40B4-BE49-F238E27FC236}">
                <a16:creationId xmlns:a16="http://schemas.microsoft.com/office/drawing/2014/main" id="{C49AF929-6B98-CC86-8EE5-66B4351942E7}"/>
              </a:ext>
            </a:extLst>
          </p:cNvPr>
          <p:cNvSpPr/>
          <p:nvPr/>
        </p:nvSpPr>
        <p:spPr>
          <a:xfrm rot="17131068">
            <a:off x="8162275" y="4008045"/>
            <a:ext cx="13544802" cy="1127911"/>
          </a:xfrm>
          <a:custGeom>
            <a:avLst/>
            <a:gdLst/>
            <a:ahLst/>
            <a:cxnLst/>
            <a:rect l="l" t="t" r="r" b="b"/>
            <a:pathLst>
              <a:path w="13544802" h="1127911">
                <a:moveTo>
                  <a:pt x="0" y="0"/>
                </a:moveTo>
                <a:lnTo>
                  <a:pt x="13544801" y="0"/>
                </a:lnTo>
                <a:lnTo>
                  <a:pt x="13544801" y="1127912"/>
                </a:lnTo>
                <a:lnTo>
                  <a:pt x="0" y="1127912"/>
                </a:lnTo>
                <a:lnTo>
                  <a:pt x="0" y="0"/>
                </a:lnTo>
                <a:close/>
              </a:path>
            </a:pathLst>
          </a:custGeom>
          <a:blipFill>
            <a:blip r:embed="rId3"/>
            <a:stretch>
              <a:fillRect t="-137172"/>
            </a:stretch>
          </a:blipFill>
        </p:spPr>
      </p:sp>
      <p:grpSp>
        <p:nvGrpSpPr>
          <p:cNvPr id="6" name="Group 6">
            <a:extLst>
              <a:ext uri="{FF2B5EF4-FFF2-40B4-BE49-F238E27FC236}">
                <a16:creationId xmlns:a16="http://schemas.microsoft.com/office/drawing/2014/main" id="{D335B092-3BF5-34A9-9FA9-3F10A0324FD8}"/>
              </a:ext>
            </a:extLst>
          </p:cNvPr>
          <p:cNvGrpSpPr/>
          <p:nvPr/>
        </p:nvGrpSpPr>
        <p:grpSpPr>
          <a:xfrm rot="-10800000">
            <a:off x="81160" y="9258300"/>
            <a:ext cx="13457996" cy="3264379"/>
            <a:chOff x="0" y="0"/>
            <a:chExt cx="17943995" cy="4352506"/>
          </a:xfrm>
        </p:grpSpPr>
        <p:sp>
          <p:nvSpPr>
            <p:cNvPr id="7" name="Freeform 7">
              <a:extLst>
                <a:ext uri="{FF2B5EF4-FFF2-40B4-BE49-F238E27FC236}">
                  <a16:creationId xmlns:a16="http://schemas.microsoft.com/office/drawing/2014/main" id="{7E2D38C4-D3C9-0D67-C309-85D51E292B21}"/>
                </a:ext>
              </a:extLst>
            </p:cNvPr>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a:extLst>
                <a:ext uri="{FF2B5EF4-FFF2-40B4-BE49-F238E27FC236}">
                  <a16:creationId xmlns:a16="http://schemas.microsoft.com/office/drawing/2014/main" id="{09622301-82BC-2ACD-7394-95D5EB9273EF}"/>
                </a:ext>
              </a:extLst>
            </p:cNvPr>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sp>
          <p:nvSpPr>
            <p:cNvPr id="9" name="Freeform 9">
              <a:extLst>
                <a:ext uri="{FF2B5EF4-FFF2-40B4-BE49-F238E27FC236}">
                  <a16:creationId xmlns:a16="http://schemas.microsoft.com/office/drawing/2014/main" id="{F6A23B0B-8326-1AFF-5BAF-35935ECFFAC2}"/>
                </a:ext>
              </a:extLst>
            </p:cNvPr>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a:extLst>
                <a:ext uri="{FF2B5EF4-FFF2-40B4-BE49-F238E27FC236}">
                  <a16:creationId xmlns:a16="http://schemas.microsoft.com/office/drawing/2014/main" id="{40F85156-3780-47BB-FDB2-6B8712216209}"/>
                </a:ext>
              </a:extLst>
            </p:cNvPr>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grpSp>
      <p:grpSp>
        <p:nvGrpSpPr>
          <p:cNvPr id="15" name="Group 15">
            <a:extLst>
              <a:ext uri="{FF2B5EF4-FFF2-40B4-BE49-F238E27FC236}">
                <a16:creationId xmlns:a16="http://schemas.microsoft.com/office/drawing/2014/main" id="{A3C4ECAC-A058-20F4-0EE0-9DD0083CD0B8}"/>
              </a:ext>
            </a:extLst>
          </p:cNvPr>
          <p:cNvGrpSpPr/>
          <p:nvPr/>
        </p:nvGrpSpPr>
        <p:grpSpPr>
          <a:xfrm rot="-10800000">
            <a:off x="15966396" y="9258300"/>
            <a:ext cx="13457996" cy="3264379"/>
            <a:chOff x="0" y="0"/>
            <a:chExt cx="17943995" cy="4352506"/>
          </a:xfrm>
        </p:grpSpPr>
        <p:sp>
          <p:nvSpPr>
            <p:cNvPr id="16" name="Freeform 16">
              <a:extLst>
                <a:ext uri="{FF2B5EF4-FFF2-40B4-BE49-F238E27FC236}">
                  <a16:creationId xmlns:a16="http://schemas.microsoft.com/office/drawing/2014/main" id="{1A097CED-4BD2-8870-FD6B-A89E8D7CC1CC}"/>
                </a:ext>
              </a:extLst>
            </p:cNvPr>
            <p:cNvSpPr/>
            <p:nvPr/>
          </p:nvSpPr>
          <p:spPr>
            <a:xfrm>
              <a:off x="0" y="0"/>
              <a:ext cx="4149650" cy="4149650"/>
            </a:xfrm>
            <a:custGeom>
              <a:avLst/>
              <a:gdLst/>
              <a:ahLst/>
              <a:cxnLst/>
              <a:rect l="l" t="t" r="r" b="b"/>
              <a:pathLst>
                <a:path w="4149650" h="4149650">
                  <a:moveTo>
                    <a:pt x="0" y="0"/>
                  </a:moveTo>
                  <a:lnTo>
                    <a:pt x="4149650" y="0"/>
                  </a:lnTo>
                  <a:lnTo>
                    <a:pt x="4149650" y="4149650"/>
                  </a:lnTo>
                  <a:lnTo>
                    <a:pt x="0" y="4149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a:extLst>
                <a:ext uri="{FF2B5EF4-FFF2-40B4-BE49-F238E27FC236}">
                  <a16:creationId xmlns:a16="http://schemas.microsoft.com/office/drawing/2014/main" id="{88543CE9-0DAA-D245-E301-FBDD96B1E1E6}"/>
                </a:ext>
              </a:extLst>
            </p:cNvPr>
            <p:cNvSpPr/>
            <p:nvPr/>
          </p:nvSpPr>
          <p:spPr>
            <a:xfrm>
              <a:off x="4600097" y="861572"/>
              <a:ext cx="4149650" cy="3288079"/>
            </a:xfrm>
            <a:custGeom>
              <a:avLst/>
              <a:gdLst/>
              <a:ahLst/>
              <a:cxnLst/>
              <a:rect l="l" t="t" r="r" b="b"/>
              <a:pathLst>
                <a:path w="4149650" h="3288079">
                  <a:moveTo>
                    <a:pt x="0" y="0"/>
                  </a:moveTo>
                  <a:lnTo>
                    <a:pt x="4149651" y="0"/>
                  </a:lnTo>
                  <a:lnTo>
                    <a:pt x="4149651" y="3288078"/>
                  </a:lnTo>
                  <a:lnTo>
                    <a:pt x="0" y="3288078"/>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sp>
          <p:nvSpPr>
            <p:cNvPr id="18" name="Freeform 18">
              <a:extLst>
                <a:ext uri="{FF2B5EF4-FFF2-40B4-BE49-F238E27FC236}">
                  <a16:creationId xmlns:a16="http://schemas.microsoft.com/office/drawing/2014/main" id="{BAC1B931-F978-1F4B-C4B5-8C1AA5A8C5E6}"/>
                </a:ext>
              </a:extLst>
            </p:cNvPr>
            <p:cNvSpPr/>
            <p:nvPr/>
          </p:nvSpPr>
          <p:spPr>
            <a:xfrm>
              <a:off x="9194248" y="202855"/>
              <a:ext cx="4149650" cy="4149650"/>
            </a:xfrm>
            <a:custGeom>
              <a:avLst/>
              <a:gdLst/>
              <a:ahLst/>
              <a:cxnLst/>
              <a:rect l="l" t="t" r="r" b="b"/>
              <a:pathLst>
                <a:path w="4149650" h="4149650">
                  <a:moveTo>
                    <a:pt x="0" y="0"/>
                  </a:moveTo>
                  <a:lnTo>
                    <a:pt x="4149650" y="0"/>
                  </a:lnTo>
                  <a:lnTo>
                    <a:pt x="4149650" y="4149651"/>
                  </a:lnTo>
                  <a:lnTo>
                    <a:pt x="0" y="4149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a:extLst>
                <a:ext uri="{FF2B5EF4-FFF2-40B4-BE49-F238E27FC236}">
                  <a16:creationId xmlns:a16="http://schemas.microsoft.com/office/drawing/2014/main" id="{87C02B82-06D8-6C23-06E0-62F503E9102A}"/>
                </a:ext>
              </a:extLst>
            </p:cNvPr>
            <p:cNvSpPr/>
            <p:nvPr/>
          </p:nvSpPr>
          <p:spPr>
            <a:xfrm>
              <a:off x="13794345" y="1064427"/>
              <a:ext cx="4149650" cy="3288079"/>
            </a:xfrm>
            <a:custGeom>
              <a:avLst/>
              <a:gdLst/>
              <a:ahLst/>
              <a:cxnLst/>
              <a:rect l="l" t="t" r="r" b="b"/>
              <a:pathLst>
                <a:path w="4149650" h="3288079">
                  <a:moveTo>
                    <a:pt x="0" y="0"/>
                  </a:moveTo>
                  <a:lnTo>
                    <a:pt x="4149650" y="0"/>
                  </a:lnTo>
                  <a:lnTo>
                    <a:pt x="4149650" y="3288079"/>
                  </a:lnTo>
                  <a:lnTo>
                    <a:pt x="0" y="3288079"/>
                  </a:lnTo>
                  <a:lnTo>
                    <a:pt x="0" y="0"/>
                  </a:lnTo>
                  <a:close/>
                </a:path>
              </a:pathLst>
            </a:custGeom>
            <a:blipFill>
              <a:blip r:embed="rId4">
                <a:extLst>
                  <a:ext uri="{96DAC541-7B7A-43D3-8B79-37D633B846F1}">
                    <asvg:svgBlip xmlns:asvg="http://schemas.microsoft.com/office/drawing/2016/SVG/main" r:embed="rId5"/>
                  </a:ext>
                </a:extLst>
              </a:blip>
              <a:stretch>
                <a:fillRect b="-26202"/>
              </a:stretch>
            </a:blipFill>
          </p:spPr>
        </p:sp>
      </p:grpSp>
      <p:sp>
        <p:nvSpPr>
          <p:cNvPr id="20" name="TextBox 20">
            <a:extLst>
              <a:ext uri="{FF2B5EF4-FFF2-40B4-BE49-F238E27FC236}">
                <a16:creationId xmlns:a16="http://schemas.microsoft.com/office/drawing/2014/main" id="{AB8EF42F-0A53-918A-F720-6CADB50E2E69}"/>
              </a:ext>
            </a:extLst>
          </p:cNvPr>
          <p:cNvSpPr txBox="1"/>
          <p:nvPr/>
        </p:nvSpPr>
        <p:spPr>
          <a:xfrm>
            <a:off x="1358223" y="3912009"/>
            <a:ext cx="11658596" cy="2462982"/>
          </a:xfrm>
          <a:prstGeom prst="rect">
            <a:avLst/>
          </a:prstGeom>
        </p:spPr>
        <p:txBody>
          <a:bodyPr wrap="square" lIns="0" tIns="0" rIns="0" bIns="0" rtlCol="0" anchor="t">
            <a:spAutoFit/>
          </a:bodyPr>
          <a:lstStyle/>
          <a:p>
            <a:pPr marL="0" lvl="0" indent="0" algn="ctr">
              <a:lnSpc>
                <a:spcPts val="9625"/>
              </a:lnSpc>
              <a:spcBef>
                <a:spcPct val="0"/>
              </a:spcBef>
            </a:pPr>
            <a:r>
              <a:rPr lang="en-US" sz="8020" b="1" dirty="0">
                <a:solidFill>
                  <a:srgbClr val="FFFFFF"/>
                </a:solidFill>
                <a:latin typeface="Now Bold"/>
                <a:ea typeface="Now Bold"/>
                <a:cs typeface="Now Bold"/>
                <a:sym typeface="Now Bold"/>
              </a:rPr>
              <a:t>Login to Make.com and Make Scenario</a:t>
            </a:r>
          </a:p>
        </p:txBody>
      </p:sp>
      <p:grpSp>
        <p:nvGrpSpPr>
          <p:cNvPr id="28" name="Group 27">
            <a:extLst>
              <a:ext uri="{FF2B5EF4-FFF2-40B4-BE49-F238E27FC236}">
                <a16:creationId xmlns:a16="http://schemas.microsoft.com/office/drawing/2014/main" id="{D06B3918-824C-2B33-5FE0-77CF0CCDCD17}"/>
              </a:ext>
            </a:extLst>
          </p:cNvPr>
          <p:cNvGrpSpPr/>
          <p:nvPr/>
        </p:nvGrpSpPr>
        <p:grpSpPr>
          <a:xfrm>
            <a:off x="381000" y="8648700"/>
            <a:ext cx="6002487" cy="1130989"/>
            <a:chOff x="322113" y="8889311"/>
            <a:chExt cx="6002487" cy="1130989"/>
          </a:xfrm>
        </p:grpSpPr>
        <p:pic>
          <p:nvPicPr>
            <p:cNvPr id="29" name="Picture 28">
              <a:extLst>
                <a:ext uri="{FF2B5EF4-FFF2-40B4-BE49-F238E27FC236}">
                  <a16:creationId xmlns:a16="http://schemas.microsoft.com/office/drawing/2014/main" id="{84EB3D98-3401-D187-130E-4A0F89E56307}"/>
                </a:ext>
              </a:extLst>
            </p:cNvPr>
            <p:cNvPicPr>
              <a:picLocks noChangeAspect="1"/>
            </p:cNvPicPr>
            <p:nvPr/>
          </p:nvPicPr>
          <p:blipFill>
            <a:blip r:embed="rId6" cstate="print">
              <a:extLst>
                <a:ext uri="{28A0092B-C50C-407E-A947-70E740481C1C}">
                  <a14:useLocalDpi xmlns:a14="http://schemas.microsoft.com/office/drawing/2010/main" val="0"/>
                </a:ext>
              </a:extLst>
            </a:blip>
            <a:srcRect l="15671" t="2605" r="12024" b="48425"/>
            <a:stretch/>
          </p:blipFill>
          <p:spPr>
            <a:xfrm>
              <a:off x="322113" y="8889311"/>
              <a:ext cx="1049487" cy="1065331"/>
            </a:xfrm>
            <a:prstGeom prst="roundRect">
              <a:avLst/>
            </a:prstGeom>
          </p:spPr>
        </p:pic>
        <p:sp>
          <p:nvSpPr>
            <p:cNvPr id="30" name="TextBox 9">
              <a:extLst>
                <a:ext uri="{FF2B5EF4-FFF2-40B4-BE49-F238E27FC236}">
                  <a16:creationId xmlns:a16="http://schemas.microsoft.com/office/drawing/2014/main" id="{030AB369-B8B3-0316-C77F-4ED42CE874EF}"/>
                </a:ext>
              </a:extLst>
            </p:cNvPr>
            <p:cNvSpPr txBox="1"/>
            <p:nvPr/>
          </p:nvSpPr>
          <p:spPr>
            <a:xfrm>
              <a:off x="1537130" y="8889311"/>
              <a:ext cx="4159816" cy="307777"/>
            </a:xfrm>
            <a:prstGeom prst="rect">
              <a:avLst/>
            </a:prstGeom>
          </p:spPr>
          <p:txBody>
            <a:bodyPr wrap="square" lIns="0" tIns="0" rIns="0" bIns="0" rtlCol="0" anchor="t">
              <a:spAutoFit/>
            </a:bodyPr>
            <a:lstStyle/>
            <a:p>
              <a:pPr algn="l"/>
              <a:r>
                <a:rPr lang="en-US" sz="2000" b="1" dirty="0">
                  <a:solidFill>
                    <a:srgbClr val="56AEFF"/>
                  </a:solidFill>
                  <a:latin typeface="Now Bold"/>
                  <a:ea typeface="Now Bold"/>
                  <a:cs typeface="Now Bold"/>
                  <a:sym typeface="Now Bold"/>
                </a:rPr>
                <a:t>Ali Daryabak</a:t>
              </a:r>
            </a:p>
          </p:txBody>
        </p:sp>
        <p:sp>
          <p:nvSpPr>
            <p:cNvPr id="31" name="TextBox 9">
              <a:extLst>
                <a:ext uri="{FF2B5EF4-FFF2-40B4-BE49-F238E27FC236}">
                  <a16:creationId xmlns:a16="http://schemas.microsoft.com/office/drawing/2014/main" id="{BACFB2BD-FB0F-EBAF-9E8F-CD16CC85B91D}"/>
                </a:ext>
              </a:extLst>
            </p:cNvPr>
            <p:cNvSpPr txBox="1"/>
            <p:nvPr/>
          </p:nvSpPr>
          <p:spPr>
            <a:xfrm>
              <a:off x="1537130" y="9712523"/>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Marketing Automation Expert</a:t>
              </a:r>
            </a:p>
          </p:txBody>
        </p:sp>
        <p:sp>
          <p:nvSpPr>
            <p:cNvPr id="32" name="TextBox 9">
              <a:extLst>
                <a:ext uri="{FF2B5EF4-FFF2-40B4-BE49-F238E27FC236}">
                  <a16:creationId xmlns:a16="http://schemas.microsoft.com/office/drawing/2014/main" id="{7727CFBC-7D51-D181-4393-07F096B266A5}"/>
                </a:ext>
              </a:extLst>
            </p:cNvPr>
            <p:cNvSpPr txBox="1"/>
            <p:nvPr/>
          </p:nvSpPr>
          <p:spPr>
            <a:xfrm>
              <a:off x="1537130" y="9299357"/>
              <a:ext cx="4787470" cy="307777"/>
            </a:xfrm>
            <a:prstGeom prst="rect">
              <a:avLst/>
            </a:prstGeom>
          </p:spPr>
          <p:txBody>
            <a:bodyPr wrap="square" lIns="0" tIns="0" rIns="0" bIns="0" rtlCol="0" anchor="t">
              <a:spAutoFit/>
            </a:bodyPr>
            <a:lstStyle/>
            <a:p>
              <a:pPr algn="l"/>
              <a:r>
                <a:rPr lang="en-US" sz="2000" b="1" dirty="0">
                  <a:solidFill>
                    <a:srgbClr val="FFFBFB"/>
                  </a:solidFill>
                  <a:latin typeface="Now Bold"/>
                  <a:ea typeface="Now Bold"/>
                  <a:cs typeface="Now Bold"/>
                  <a:sym typeface="Now Bold"/>
                </a:rPr>
                <a:t>ECRM Manager</a:t>
              </a:r>
            </a:p>
          </p:txBody>
        </p:sp>
      </p:grpSp>
    </p:spTree>
    <p:extLst>
      <p:ext uri="{BB962C8B-B14F-4D97-AF65-F5344CB8AC3E}">
        <p14:creationId xmlns:p14="http://schemas.microsoft.com/office/powerpoint/2010/main" val="2393633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1701C6D4-1105-78CC-F795-37C582E469F9}"/>
            </a:ext>
          </a:extLst>
        </p:cNvPr>
        <p:cNvGrpSpPr/>
        <p:nvPr/>
      </p:nvGrpSpPr>
      <p:grpSpPr>
        <a:xfrm>
          <a:off x="0" y="0"/>
          <a:ext cx="0" cy="0"/>
          <a:chOff x="0" y="0"/>
          <a:chExt cx="0" cy="0"/>
        </a:xfrm>
      </p:grpSpPr>
      <p:sp>
        <p:nvSpPr>
          <p:cNvPr id="19" name="TextBox 19">
            <a:extLst>
              <a:ext uri="{FF2B5EF4-FFF2-40B4-BE49-F238E27FC236}">
                <a16:creationId xmlns:a16="http://schemas.microsoft.com/office/drawing/2014/main" id="{3B96ACDE-F3F9-BB93-C4B3-5DFB815091F0}"/>
              </a:ext>
            </a:extLst>
          </p:cNvPr>
          <p:cNvSpPr txBox="1"/>
          <p:nvPr/>
        </p:nvSpPr>
        <p:spPr>
          <a:xfrm>
            <a:off x="2596623" y="1127533"/>
            <a:ext cx="10890777" cy="902748"/>
          </a:xfrm>
          <a:prstGeom prst="rect">
            <a:avLst/>
          </a:prstGeom>
        </p:spPr>
        <p:txBody>
          <a:bodyPr wrap="square" lIns="0" tIns="0" rIns="0" bIns="0" rtlCol="0" anchor="t">
            <a:spAutoFit/>
          </a:bodyPr>
          <a:lstStyle/>
          <a:p>
            <a:pPr marL="0" marR="0" lvl="0" indent="0" algn="just" defTabSz="914400" rtl="0" eaLnBrk="1" fontAlgn="auto" latinLnBrk="0" hangingPunct="1">
              <a:lnSpc>
                <a:spcPts val="3471"/>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DM Sans"/>
                <a:ea typeface="DM Sans"/>
                <a:cs typeface="DM Sans"/>
                <a:sym typeface="DM Sans"/>
              </a:rPr>
              <a:t>Here’s a simple guide to building your first automation on Make.com:</a:t>
            </a:r>
          </a:p>
        </p:txBody>
      </p:sp>
      <p:sp>
        <p:nvSpPr>
          <p:cNvPr id="20" name="Freeform 20">
            <a:extLst>
              <a:ext uri="{FF2B5EF4-FFF2-40B4-BE49-F238E27FC236}">
                <a16:creationId xmlns:a16="http://schemas.microsoft.com/office/drawing/2014/main" id="{E9C4C410-12C8-C797-F85C-739576BAFC9D}"/>
              </a:ext>
            </a:extLst>
          </p:cNvPr>
          <p:cNvSpPr/>
          <p:nvPr/>
        </p:nvSpPr>
        <p:spPr>
          <a:xfrm>
            <a:off x="15128164" y="-2586935"/>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a:extLst>
              <a:ext uri="{FF2B5EF4-FFF2-40B4-BE49-F238E27FC236}">
                <a16:creationId xmlns:a16="http://schemas.microsoft.com/office/drawing/2014/main" id="{0BF836B0-9D08-6BD8-6243-2C901FC556E2}"/>
              </a:ext>
            </a:extLst>
          </p:cNvPr>
          <p:cNvSpPr/>
          <p:nvPr/>
        </p:nvSpPr>
        <p:spPr>
          <a:xfrm>
            <a:off x="-3359890" y="7239384"/>
            <a:ext cx="5956513" cy="5956513"/>
          </a:xfrm>
          <a:custGeom>
            <a:avLst/>
            <a:gdLst/>
            <a:ahLst/>
            <a:cxnLst/>
            <a:rect l="l" t="t" r="r" b="b"/>
            <a:pathLst>
              <a:path w="5956513" h="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TextBox 22">
            <a:extLst>
              <a:ext uri="{FF2B5EF4-FFF2-40B4-BE49-F238E27FC236}">
                <a16:creationId xmlns:a16="http://schemas.microsoft.com/office/drawing/2014/main" id="{B180722D-1E17-B111-292B-9E3C58E89CFB}"/>
              </a:ext>
            </a:extLst>
          </p:cNvPr>
          <p:cNvSpPr txBox="1"/>
          <p:nvPr/>
        </p:nvSpPr>
        <p:spPr>
          <a:xfrm>
            <a:off x="2596623" y="4070285"/>
            <a:ext cx="12800736" cy="1004827"/>
          </a:xfrm>
          <a:prstGeom prst="rect">
            <a:avLst/>
          </a:prstGeom>
        </p:spPr>
        <p:txBody>
          <a:bodyPr wrap="square" lIns="0" tIns="0" rIns="0" bIns="0" rtlCol="0" anchor="t">
            <a:spAutoFit/>
          </a:bodyPr>
          <a:lstStyle/>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Go to Make.com and sign up/login</a:t>
            </a:r>
          </a:p>
          <a:p>
            <a:pPr marL="0" marR="0" lvl="0" indent="0" algn="l" defTabSz="914400" rtl="0" eaLnBrk="1" fontAlgn="auto" latinLnBrk="0" hangingPunct="1">
              <a:lnSpc>
                <a:spcPts val="2643"/>
              </a:lnSpc>
              <a:spcBef>
                <a:spcPct val="0"/>
              </a:spcBef>
              <a:spcAft>
                <a:spcPts val="0"/>
              </a:spcAft>
              <a:buClrTx/>
              <a:buSzTx/>
              <a:buFontTx/>
              <a:buNone/>
              <a:tabLst/>
              <a:defRPr/>
            </a:pPr>
            <a:endParaRPr lang="en-US" sz="2400" dirty="0">
              <a:solidFill>
                <a:srgbClr val="FFFFFF"/>
              </a:solidFill>
              <a:latin typeface="DM Sans"/>
              <a:ea typeface="DM Sans"/>
              <a:cs typeface="DM Sans"/>
              <a:sym typeface="DM Sans"/>
            </a:endParaRPr>
          </a:p>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Click "Create a New Scenario."</a:t>
            </a:r>
          </a:p>
        </p:txBody>
      </p:sp>
      <p:sp>
        <p:nvSpPr>
          <p:cNvPr id="6" name="TextBox 15">
            <a:extLst>
              <a:ext uri="{FF2B5EF4-FFF2-40B4-BE49-F238E27FC236}">
                <a16:creationId xmlns:a16="http://schemas.microsoft.com/office/drawing/2014/main" id="{C1562A7C-CD8F-8581-07AB-E682DE6D0C63}"/>
              </a:ext>
            </a:extLst>
          </p:cNvPr>
          <p:cNvSpPr txBox="1"/>
          <p:nvPr/>
        </p:nvSpPr>
        <p:spPr>
          <a:xfrm>
            <a:off x="2596623" y="3105289"/>
            <a:ext cx="7384586" cy="736740"/>
          </a:xfrm>
          <a:prstGeom prst="rect">
            <a:avLst/>
          </a:prstGeom>
        </p:spPr>
        <p:txBody>
          <a:bodyPr wrap="square" lIns="0" tIns="0" rIns="0" bIns="0" rtlCol="0" anchor="t">
            <a:spAutoFit/>
          </a:bodyPr>
          <a:lstStyle/>
          <a:p>
            <a:pPr marL="0" marR="0" lvl="0" indent="0" defTabSz="914400" rtl="0" eaLnBrk="1" fontAlgn="auto" latinLnBrk="0" hangingPunct="1">
              <a:lnSpc>
                <a:spcPts val="6013"/>
              </a:lnSpc>
              <a:spcBef>
                <a:spcPct val="0"/>
              </a:spcBef>
              <a:spcAft>
                <a:spcPts val="0"/>
              </a:spcAft>
              <a:buClrTx/>
              <a:buSzTx/>
              <a:buFontTx/>
              <a:buNone/>
              <a:tabLst/>
              <a:defRPr/>
            </a:pPr>
            <a:r>
              <a:rPr kumimoji="0" lang="en-US" sz="4357" b="1" i="0" u="none" strike="noStrike" kern="1200" cap="none" spc="0" normalizeH="0" baseline="0" noProof="0" dirty="0">
                <a:ln>
                  <a:noFill/>
                </a:ln>
                <a:solidFill>
                  <a:srgbClr val="4BD1FB"/>
                </a:solidFill>
                <a:effectLst/>
                <a:uLnTx/>
                <a:uFillTx/>
                <a:latin typeface="DM Sans Bold"/>
                <a:ea typeface="DM Sans Bold"/>
                <a:cs typeface="DM Sans Bold"/>
                <a:sym typeface="DM Sans Bold"/>
              </a:rPr>
              <a:t>Step1: Create a Scenario</a:t>
            </a:r>
          </a:p>
        </p:txBody>
      </p:sp>
      <p:sp>
        <p:nvSpPr>
          <p:cNvPr id="7" name="TextBox 15">
            <a:extLst>
              <a:ext uri="{FF2B5EF4-FFF2-40B4-BE49-F238E27FC236}">
                <a16:creationId xmlns:a16="http://schemas.microsoft.com/office/drawing/2014/main" id="{C2C3C185-8218-C421-9B9B-AE9C94DB7E97}"/>
              </a:ext>
            </a:extLst>
          </p:cNvPr>
          <p:cNvSpPr txBox="1"/>
          <p:nvPr/>
        </p:nvSpPr>
        <p:spPr>
          <a:xfrm>
            <a:off x="2596623" y="5253512"/>
            <a:ext cx="7384586" cy="736740"/>
          </a:xfrm>
          <a:prstGeom prst="rect">
            <a:avLst/>
          </a:prstGeom>
        </p:spPr>
        <p:txBody>
          <a:bodyPr wrap="square" lIns="0" tIns="0" rIns="0" bIns="0" rtlCol="0" anchor="t">
            <a:spAutoFit/>
          </a:bodyPr>
          <a:lstStyle/>
          <a:p>
            <a:pPr marL="0" marR="0" lvl="0" indent="0" defTabSz="914400" rtl="0" eaLnBrk="1" fontAlgn="auto" latinLnBrk="0" hangingPunct="1">
              <a:lnSpc>
                <a:spcPts val="6013"/>
              </a:lnSpc>
              <a:spcBef>
                <a:spcPct val="0"/>
              </a:spcBef>
              <a:spcAft>
                <a:spcPts val="0"/>
              </a:spcAft>
              <a:buClrTx/>
              <a:buSzTx/>
              <a:buFontTx/>
              <a:buNone/>
              <a:tabLst/>
              <a:defRPr/>
            </a:pPr>
            <a:r>
              <a:rPr kumimoji="0" lang="en-US" sz="4357" b="1" i="0" u="none" strike="noStrike" kern="1200" cap="none" spc="0" normalizeH="0" baseline="0" noProof="0" dirty="0">
                <a:ln>
                  <a:noFill/>
                </a:ln>
                <a:solidFill>
                  <a:srgbClr val="4BD1FB"/>
                </a:solidFill>
                <a:effectLst/>
                <a:uLnTx/>
                <a:uFillTx/>
                <a:latin typeface="DM Sans Bold"/>
                <a:ea typeface="DM Sans Bold"/>
                <a:cs typeface="DM Sans Bold"/>
                <a:sym typeface="DM Sans Bold"/>
              </a:rPr>
              <a:t>Step2: Select a Trigger</a:t>
            </a:r>
          </a:p>
        </p:txBody>
      </p:sp>
      <p:sp>
        <p:nvSpPr>
          <p:cNvPr id="8" name="TextBox 22">
            <a:extLst>
              <a:ext uri="{FF2B5EF4-FFF2-40B4-BE49-F238E27FC236}">
                <a16:creationId xmlns:a16="http://schemas.microsoft.com/office/drawing/2014/main" id="{B0B45298-A951-04AC-895E-5DC1CF6A3E8E}"/>
              </a:ext>
            </a:extLst>
          </p:cNvPr>
          <p:cNvSpPr txBox="1"/>
          <p:nvPr/>
        </p:nvSpPr>
        <p:spPr>
          <a:xfrm>
            <a:off x="2596623" y="6206612"/>
            <a:ext cx="12800736" cy="1004827"/>
          </a:xfrm>
          <a:prstGeom prst="rect">
            <a:avLst/>
          </a:prstGeom>
        </p:spPr>
        <p:txBody>
          <a:bodyPr wrap="square" lIns="0" tIns="0" rIns="0" bIns="0" rtlCol="0" anchor="t">
            <a:spAutoFit/>
          </a:bodyPr>
          <a:lstStyle/>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Choose the app that will start the workflow. </a:t>
            </a:r>
          </a:p>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For example:</a:t>
            </a:r>
          </a:p>
          <a:p>
            <a:pPr marL="0" marR="0" lvl="0" indent="0" algn="l" defTabSz="914400" rtl="0" eaLnBrk="1" fontAlgn="auto" latinLnBrk="0" hangingPunct="1">
              <a:lnSpc>
                <a:spcPts val="264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DM Sans"/>
                <a:cs typeface="DM Sans"/>
                <a:sym typeface="DM Sans"/>
              </a:rPr>
              <a:t>Trigger: “New row added to Google Sheets.”</a:t>
            </a:r>
          </a:p>
        </p:txBody>
      </p:sp>
    </p:spTree>
    <p:extLst>
      <p:ext uri="{BB962C8B-B14F-4D97-AF65-F5344CB8AC3E}">
        <p14:creationId xmlns:p14="http://schemas.microsoft.com/office/powerpoint/2010/main" val="2434876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1047</TotalTime>
  <Words>568</Words>
  <Application>Microsoft Office PowerPoint</Application>
  <PresentationFormat>Custom</PresentationFormat>
  <Paragraphs>89</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Now Bold</vt:lpstr>
      <vt:lpstr>Arial</vt:lpstr>
      <vt:lpstr>DM Sans Italics</vt:lpstr>
      <vt:lpstr>Calibri</vt:lpstr>
      <vt:lpstr>DM Sans</vt:lpstr>
      <vt:lpstr>DM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Ali Daryabak</dc:creator>
  <cp:lastModifiedBy>Ali Daryabak</cp:lastModifiedBy>
  <cp:revision>12</cp:revision>
  <dcterms:created xsi:type="dcterms:W3CDTF">2006-08-16T00:00:00Z</dcterms:created>
  <dcterms:modified xsi:type="dcterms:W3CDTF">2025-02-14T08:29:42Z</dcterms:modified>
  <dc:identifier>DAGTKoTKqMg</dc:identifier>
</cp:coreProperties>
</file>