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58" r:id="rId4"/>
    <p:sldId id="259" r:id="rId5"/>
    <p:sldId id="307" r:id="rId6"/>
    <p:sldId id="309" r:id="rId7"/>
    <p:sldId id="299" r:id="rId8"/>
    <p:sldId id="260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261" r:id="rId23"/>
    <p:sldId id="268" r:id="rId24"/>
  </p:sldIdLst>
  <p:sldSz cx="18288000" cy="10287000"/>
  <p:notesSz cx="6858000" cy="9144000"/>
  <p:embeddedFontLst>
    <p:embeddedFont>
      <p:font typeface="DM Sans" pitchFamily="2" charset="0"/>
      <p:regular r:id="rId25"/>
      <p:bold r:id="rId26"/>
      <p:italic r:id="rId27"/>
      <p:boldItalic r:id="rId28"/>
    </p:embeddedFont>
    <p:embeddedFont>
      <p:font typeface="DM Sans Bold" charset="0"/>
      <p:regular r:id="rId29"/>
    </p:embeddedFont>
    <p:embeddedFont>
      <p:font typeface="DM Sans Italics" panose="020B0604020202020204" charset="0"/>
      <p:regular r:id="rId30"/>
    </p:embeddedFont>
    <p:embeddedFont>
      <p:font typeface="Now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lidaryabak.com/blog/%D8%A2%D9%85%D9%88%D8%B2%D8%B4-%D8%A7%D8%AA%D9%88%D9%85%DB%8C%D8%B4%D9%86/P45327-%D8%A2%D9%85%D9%88%D8%B2%D8%B4-%D8%A7%D8%AA%D9%88%D9%85%DB%8C%D8%B4%D9%86-%D8%A8%D8%A7-Make-%D9%82%D8%B3%D9%85%D8%AA-%D8%A7%D9%88%D9%84.html" TargetMode="External"/><Relationship Id="rId7" Type="http://schemas.openxmlformats.org/officeDocument/2006/relationships/image" Target="../media/image39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webp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08957" y="-101114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6364" y="4061718"/>
            <a:ext cx="7913921" cy="46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7"/>
              </a:lnSpc>
              <a:spcBef>
                <a:spcPct val="0"/>
              </a:spcBef>
            </a:pPr>
            <a:r>
              <a:rPr lang="en-US" sz="3030" i="1" dirty="0">
                <a:solidFill>
                  <a:srgbClr val="56AEFF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Ali Daryabak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5700" y="1441067"/>
            <a:ext cx="116586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568"/>
              </a:lnSpc>
            </a:pPr>
            <a:r>
              <a:rPr lang="en-US" sz="7200" b="1" dirty="0">
                <a:solidFill>
                  <a:srgbClr val="FFFBFB"/>
                </a:solidFill>
                <a:latin typeface="Now Bold"/>
                <a:ea typeface="Now Bold"/>
                <a:cs typeface="Now Bold"/>
                <a:sym typeface="Now Bold"/>
              </a:rPr>
              <a:t>Make.com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8573" y="5867539"/>
            <a:ext cx="1438175" cy="1438175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0950" y="3025721"/>
            <a:ext cx="9659937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600" b="1" dirty="0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rPr>
              <a:t>Part </a:t>
            </a:r>
            <a:r>
              <a:rPr lang="fa-IR" sz="6600" b="1" dirty="0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rPr>
              <a:t>2</a:t>
            </a:r>
            <a:endParaRPr lang="en-US" sz="6600" b="1" dirty="0">
              <a:solidFill>
                <a:srgbClr val="56AE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CA974B-6B57-5ABA-A2FB-D155EF32CF80}"/>
              </a:ext>
            </a:extLst>
          </p:cNvPr>
          <p:cNvGrpSpPr/>
          <p:nvPr/>
        </p:nvGrpSpPr>
        <p:grpSpPr>
          <a:xfrm>
            <a:off x="381000" y="8648700"/>
            <a:ext cx="6002487" cy="1130989"/>
            <a:chOff x="322113" y="8889311"/>
            <a:chExt cx="6002487" cy="11309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FC8C6C5-0981-6D6D-4557-DFAD7377E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1" t="2605" r="12024" b="48425"/>
            <a:stretch/>
          </p:blipFill>
          <p:spPr>
            <a:xfrm>
              <a:off x="322113" y="8889311"/>
              <a:ext cx="1049487" cy="1065331"/>
            </a:xfrm>
            <a:prstGeom prst="roundRect">
              <a:avLst/>
            </a:prstGeom>
          </p:spPr>
        </p:pic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80BB18C8-35DA-FD75-DB6C-980702873DA6}"/>
                </a:ext>
              </a:extLst>
            </p:cNvPr>
            <p:cNvSpPr txBox="1"/>
            <p:nvPr/>
          </p:nvSpPr>
          <p:spPr>
            <a:xfrm>
              <a:off x="1537130" y="8889311"/>
              <a:ext cx="4159816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56AEFF"/>
                  </a:solidFill>
                  <a:latin typeface="Now Bold"/>
                  <a:ea typeface="Now Bold"/>
                  <a:cs typeface="Now Bold"/>
                  <a:sym typeface="Now Bold"/>
                </a:rPr>
                <a:t>Ali Daryabak</a:t>
              </a:r>
            </a:p>
          </p:txBody>
        </p: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E0F6FC4D-BBE5-120A-260E-0B69D2F68DDC}"/>
                </a:ext>
              </a:extLst>
            </p:cNvPr>
            <p:cNvSpPr txBox="1"/>
            <p:nvPr/>
          </p:nvSpPr>
          <p:spPr>
            <a:xfrm>
              <a:off x="1537130" y="9712523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Marketing Automation Expert</a:t>
              </a:r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6E9B077C-BE7C-B93A-FC11-200C15F4BC64}"/>
                </a:ext>
              </a:extLst>
            </p:cNvPr>
            <p:cNvSpPr txBox="1"/>
            <p:nvPr/>
          </p:nvSpPr>
          <p:spPr>
            <a:xfrm>
              <a:off x="1537130" y="9299357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ECRM Manager</a:t>
              </a:r>
            </a:p>
          </p:txBody>
        </p:sp>
      </p:grpSp>
      <p:sp>
        <p:nvSpPr>
          <p:cNvPr id="6" name="Flowchart: Preparation 5">
            <a:extLst>
              <a:ext uri="{FF2B5EF4-FFF2-40B4-BE49-F238E27FC236}">
                <a16:creationId xmlns:a16="http://schemas.microsoft.com/office/drawing/2014/main" id="{762F922F-A1E8-7DB8-F594-1DD7BE034468}"/>
              </a:ext>
            </a:extLst>
          </p:cNvPr>
          <p:cNvSpPr/>
          <p:nvPr/>
        </p:nvSpPr>
        <p:spPr>
          <a:xfrm>
            <a:off x="9712125" y="2171700"/>
            <a:ext cx="8534400" cy="6674234"/>
          </a:xfrm>
          <a:prstGeom prst="flowChartPreparation">
            <a:avLst/>
          </a:prstGeom>
          <a:solidFill>
            <a:srgbClr val="56AEFF"/>
          </a:solidFill>
          <a:ln>
            <a:solidFill>
              <a:srgbClr val="56A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C156E63-4F2A-49CA-80A0-176392565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12040"/>
          <a:stretch/>
        </p:blipFill>
        <p:spPr>
          <a:xfrm>
            <a:off x="9818027" y="2238966"/>
            <a:ext cx="8322597" cy="6540284"/>
          </a:xfrm>
          <a:prstGeom prst="hexagon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7338AB-0432-760E-E4F9-A6F4FC5BF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797E0FA-1B71-D9CF-1B30-5DA65BC7D3EB}"/>
              </a:ext>
            </a:extLst>
          </p:cNvPr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418F47-DC14-998C-5E50-0CD0127C4D03}"/>
                </a:ext>
              </a:extLst>
            </p:cNvPr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4A92334-CAE4-5F34-F85E-3D1960EB982B}"/>
                </a:ext>
              </a:extLst>
            </p:cNvPr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857546-3292-673C-E86B-CC7F2F08E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87" y="44957"/>
            <a:ext cx="9174508" cy="421396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EF1EB9A-1D20-A538-4A48-EDD6072A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86" y="4452575"/>
            <a:ext cx="9174507" cy="562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30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25B81-69C3-BB9D-CCB1-923CCF1E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8E946B9-9927-B6B5-E5FF-5A0E6D42B699}"/>
              </a:ext>
            </a:extLst>
          </p:cNvPr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262E711-BD0C-9752-AC18-EDC61DDE55E3}"/>
                </a:ext>
              </a:extLst>
            </p:cNvPr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6A978C4-EFCC-E16A-C033-5DF1452E7A30}"/>
                </a:ext>
              </a:extLst>
            </p:cNvPr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5C3A433-58BA-4028-0546-73F0D1A82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366" y="0"/>
            <a:ext cx="9658350" cy="346933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CA869F4-E4C5-487A-8CCF-B70B9032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66" y="3924300"/>
            <a:ext cx="9690568" cy="587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57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6B5D9-06D2-C371-11D9-2B9E611AB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6F4347F-AD85-38CA-E1B2-93B5D275A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-1096" r="19514" b="7496"/>
          <a:stretch/>
        </p:blipFill>
        <p:spPr>
          <a:xfrm>
            <a:off x="12344400" y="-114299"/>
            <a:ext cx="5953136" cy="10401299"/>
          </a:xfrm>
          <a:prstGeom prst="flowChartInputOutpu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9815A873-F334-0027-1871-19778423FF10}"/>
              </a:ext>
            </a:extLst>
          </p:cNvPr>
          <p:cNvSpPr/>
          <p:nvPr/>
        </p:nvSpPr>
        <p:spPr>
          <a:xfrm rot="6329538">
            <a:off x="6857633" y="4483431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172"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A1CD69F-DE3E-7AC3-345F-C5CA05F78A6C}"/>
              </a:ext>
            </a:extLst>
          </p:cNvPr>
          <p:cNvSpPr/>
          <p:nvPr/>
        </p:nvSpPr>
        <p:spPr>
          <a:xfrm rot="17131068">
            <a:off x="8162275" y="4008045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172"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84E403C-87FA-DD80-3E9E-06A068D93A9D}"/>
              </a:ext>
            </a:extLst>
          </p:cNvPr>
          <p:cNvGrpSpPr/>
          <p:nvPr/>
        </p:nvGrpSpPr>
        <p:grpSpPr>
          <a:xfrm rot="-10800000">
            <a:off x="81160" y="9258300"/>
            <a:ext cx="13457996" cy="3264379"/>
            <a:chOff x="0" y="0"/>
            <a:chExt cx="17943995" cy="435250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A2D29B7-EE36-72E0-79B9-FE12C259808F}"/>
                </a:ext>
              </a:extLst>
            </p:cNvPr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F26C721-400A-FB97-92FF-741D9E58EC8B}"/>
                </a:ext>
              </a:extLst>
            </p:cNvPr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DBE9F41-824F-CAAC-9977-F8018A040F61}"/>
                </a:ext>
              </a:extLst>
            </p:cNvPr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7F7091E-5974-38D8-8AF3-E992D402F0E1}"/>
                </a:ext>
              </a:extLst>
            </p:cNvPr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43BB78FD-3861-A18B-2249-14E01EF8167E}"/>
              </a:ext>
            </a:extLst>
          </p:cNvPr>
          <p:cNvGrpSpPr/>
          <p:nvPr/>
        </p:nvGrpSpPr>
        <p:grpSpPr>
          <a:xfrm rot="-10800000">
            <a:off x="15966396" y="9258300"/>
            <a:ext cx="13457996" cy="3264379"/>
            <a:chOff x="0" y="0"/>
            <a:chExt cx="17943995" cy="4352506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C02522B-889B-1970-A268-53AF23CC4D2F}"/>
                </a:ext>
              </a:extLst>
            </p:cNvPr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61B7920-CC89-0842-27EB-C17DB809BF2C}"/>
                </a:ext>
              </a:extLst>
            </p:cNvPr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2B05D1F-0D67-3532-C392-9D35DF905178}"/>
                </a:ext>
              </a:extLst>
            </p:cNvPr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3F5D8D47-91E9-E184-0418-D535C5C7C18E}"/>
                </a:ext>
              </a:extLst>
            </p:cNvPr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568CD420-6C81-5666-3B36-AB4DAB46FFE1}"/>
              </a:ext>
            </a:extLst>
          </p:cNvPr>
          <p:cNvSpPr txBox="1"/>
          <p:nvPr/>
        </p:nvSpPr>
        <p:spPr>
          <a:xfrm>
            <a:off x="1358223" y="3912009"/>
            <a:ext cx="11658596" cy="2462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Adding Router</a:t>
            </a:r>
            <a:endParaRPr lang="fa-IR" sz="8020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Method 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01166F-A27A-1190-8D53-D30E4ED09A42}"/>
              </a:ext>
            </a:extLst>
          </p:cNvPr>
          <p:cNvGrpSpPr/>
          <p:nvPr/>
        </p:nvGrpSpPr>
        <p:grpSpPr>
          <a:xfrm>
            <a:off x="381000" y="8648700"/>
            <a:ext cx="6002487" cy="1130989"/>
            <a:chOff x="322113" y="8889311"/>
            <a:chExt cx="6002487" cy="113098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A4178A8-3AF4-7DAD-21D2-462205493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1" t="2605" r="12024" b="48425"/>
            <a:stretch/>
          </p:blipFill>
          <p:spPr>
            <a:xfrm>
              <a:off x="322113" y="8889311"/>
              <a:ext cx="1049487" cy="1065331"/>
            </a:xfrm>
            <a:prstGeom prst="roundRect">
              <a:avLst/>
            </a:prstGeom>
          </p:spPr>
        </p:pic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9B1CF72-7AF4-549E-7EE1-0E68F46CCAAA}"/>
                </a:ext>
              </a:extLst>
            </p:cNvPr>
            <p:cNvSpPr txBox="1"/>
            <p:nvPr/>
          </p:nvSpPr>
          <p:spPr>
            <a:xfrm>
              <a:off x="1537130" y="8889311"/>
              <a:ext cx="4159816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56AEFF"/>
                  </a:solidFill>
                  <a:latin typeface="Now Bold"/>
                  <a:ea typeface="Now Bold"/>
                  <a:cs typeface="Now Bold"/>
                  <a:sym typeface="Now Bold"/>
                </a:rPr>
                <a:t>Ali Daryabak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43691094-3DA1-6DB8-66C1-D61EEEA396EF}"/>
                </a:ext>
              </a:extLst>
            </p:cNvPr>
            <p:cNvSpPr txBox="1"/>
            <p:nvPr/>
          </p:nvSpPr>
          <p:spPr>
            <a:xfrm>
              <a:off x="1537130" y="9712523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Marketing Automation Expert</a:t>
              </a:r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736506B6-CA84-3D45-5226-4E9AE3D76653}"/>
                </a:ext>
              </a:extLst>
            </p:cNvPr>
            <p:cNvSpPr txBox="1"/>
            <p:nvPr/>
          </p:nvSpPr>
          <p:spPr>
            <a:xfrm>
              <a:off x="1537130" y="9299357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ECRM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83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2D40EB-AD24-E09C-E824-A73F043F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7E010A49-1115-2F95-2AC3-970C80C7C8C5}"/>
              </a:ext>
            </a:extLst>
          </p:cNvPr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AA3C8B3-FF4C-2901-40E4-C927BF4E33E0}"/>
              </a:ext>
            </a:extLst>
          </p:cNvPr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AFAC0-8A9A-F412-3F60-E3C910545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0"/>
            <a:ext cx="9086850" cy="37130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C498C6E-A4FF-478F-C0E6-7F5C6B393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48100"/>
            <a:ext cx="9086850" cy="632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1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B207F-2B25-B41F-3127-A61D950D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75CAE15C-1544-316A-DCBD-2B073EA95E60}"/>
              </a:ext>
            </a:extLst>
          </p:cNvPr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EC86ED1-5593-7831-9F32-E076D1F11553}"/>
              </a:ext>
            </a:extLst>
          </p:cNvPr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0895D-5B1F-AE9B-DA1F-92876030F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14453"/>
            <a:ext cx="9086850" cy="342427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A57F634-09B7-76D0-AEC6-C9740FE6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35" y="4052606"/>
            <a:ext cx="9125915" cy="53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74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A03E60-0453-0CE0-9863-E840D7C6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5ED622FE-5508-6E79-5B3A-2B5BB03FEDEC}"/>
              </a:ext>
            </a:extLst>
          </p:cNvPr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8CB7CDCF-A4E1-B641-81A7-304C8C36C04F}"/>
              </a:ext>
            </a:extLst>
          </p:cNvPr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C76DEA18-BE99-DFCB-81DE-1DD58CBF2028}"/>
              </a:ext>
            </a:extLst>
          </p:cNvPr>
          <p:cNvSpPr txBox="1"/>
          <p:nvPr/>
        </p:nvSpPr>
        <p:spPr>
          <a:xfrm>
            <a:off x="457200" y="575803"/>
            <a:ext cx="10890777" cy="534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How Data Process?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7199A-1392-A711-6A21-D02A2D8BC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291" y="1485900"/>
            <a:ext cx="11227417" cy="257175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647F41B-31F2-BEFB-D371-7D6B9087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4" y="4057650"/>
            <a:ext cx="7829549" cy="55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05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05028-EC74-974D-F3EA-BB5F85DCD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1BD1AD2-FF1C-8CEC-BD38-A5DEE4EC2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-1096" r="19514" b="7496"/>
          <a:stretch/>
        </p:blipFill>
        <p:spPr>
          <a:xfrm>
            <a:off x="12344400" y="-114299"/>
            <a:ext cx="5953136" cy="10401299"/>
          </a:xfrm>
          <a:prstGeom prst="flowChartInputOutpu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2820B234-8C6A-1D31-F7E9-A7BA770C05E8}"/>
              </a:ext>
            </a:extLst>
          </p:cNvPr>
          <p:cNvSpPr/>
          <p:nvPr/>
        </p:nvSpPr>
        <p:spPr>
          <a:xfrm rot="6329538">
            <a:off x="6857633" y="4483431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172"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A52E21A-DC38-894F-58CB-A42AB1AF7C8C}"/>
              </a:ext>
            </a:extLst>
          </p:cNvPr>
          <p:cNvSpPr/>
          <p:nvPr/>
        </p:nvSpPr>
        <p:spPr>
          <a:xfrm rot="17131068">
            <a:off x="8162275" y="4008045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172"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9A0F1D4-6523-CACA-6A8B-47C4F439E546}"/>
              </a:ext>
            </a:extLst>
          </p:cNvPr>
          <p:cNvGrpSpPr/>
          <p:nvPr/>
        </p:nvGrpSpPr>
        <p:grpSpPr>
          <a:xfrm rot="-10800000">
            <a:off x="81160" y="9258300"/>
            <a:ext cx="13457996" cy="3264379"/>
            <a:chOff x="0" y="0"/>
            <a:chExt cx="17943995" cy="435250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A40DE8F-5BA7-39FD-BA2E-09000DCD703E}"/>
                </a:ext>
              </a:extLst>
            </p:cNvPr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8F1975E-2E24-9A58-8202-D30A073905CA}"/>
                </a:ext>
              </a:extLst>
            </p:cNvPr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8837A9B-2249-4BC0-C17E-56E7AAFE2BCD}"/>
                </a:ext>
              </a:extLst>
            </p:cNvPr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4DC828B-3555-7F63-3C7C-E6886E00E8C3}"/>
                </a:ext>
              </a:extLst>
            </p:cNvPr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8562EAB3-D204-EC09-1CA7-0EF1E52152CF}"/>
              </a:ext>
            </a:extLst>
          </p:cNvPr>
          <p:cNvGrpSpPr/>
          <p:nvPr/>
        </p:nvGrpSpPr>
        <p:grpSpPr>
          <a:xfrm rot="-10800000">
            <a:off x="15966396" y="9258300"/>
            <a:ext cx="13457996" cy="3264379"/>
            <a:chOff x="0" y="0"/>
            <a:chExt cx="17943995" cy="4352506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097AAA8-8BE6-4A9B-5FC7-5928D02C5174}"/>
                </a:ext>
              </a:extLst>
            </p:cNvPr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D972C5A-03CF-1F9D-1A03-622C746509AF}"/>
                </a:ext>
              </a:extLst>
            </p:cNvPr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9D0B915-2C70-C173-2595-5E1339908512}"/>
                </a:ext>
              </a:extLst>
            </p:cNvPr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5508C50-2B04-4DE3-6C4C-30A1D1276578}"/>
                </a:ext>
              </a:extLst>
            </p:cNvPr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37C2D7BE-7ED4-F9C1-76B5-5A438B1FCCC2}"/>
              </a:ext>
            </a:extLst>
          </p:cNvPr>
          <p:cNvSpPr txBox="1"/>
          <p:nvPr/>
        </p:nvSpPr>
        <p:spPr>
          <a:xfrm>
            <a:off x="1358223" y="3912009"/>
            <a:ext cx="11658596" cy="1231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Example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59642B-B5DA-BDB1-498D-7546E46D400B}"/>
              </a:ext>
            </a:extLst>
          </p:cNvPr>
          <p:cNvGrpSpPr/>
          <p:nvPr/>
        </p:nvGrpSpPr>
        <p:grpSpPr>
          <a:xfrm>
            <a:off x="381000" y="8648700"/>
            <a:ext cx="6002487" cy="1130989"/>
            <a:chOff x="322113" y="8889311"/>
            <a:chExt cx="6002487" cy="113098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F13DE6D-CD2F-9C02-13E0-51122A7C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1" t="2605" r="12024" b="48425"/>
            <a:stretch/>
          </p:blipFill>
          <p:spPr>
            <a:xfrm>
              <a:off x="322113" y="8889311"/>
              <a:ext cx="1049487" cy="1065331"/>
            </a:xfrm>
            <a:prstGeom prst="roundRect">
              <a:avLst/>
            </a:prstGeom>
          </p:spPr>
        </p:pic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CD15797-D4C4-92D5-313C-AB5272DDD6EF}"/>
                </a:ext>
              </a:extLst>
            </p:cNvPr>
            <p:cNvSpPr txBox="1"/>
            <p:nvPr/>
          </p:nvSpPr>
          <p:spPr>
            <a:xfrm>
              <a:off x="1537130" y="8889311"/>
              <a:ext cx="4159816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56AEFF"/>
                  </a:solidFill>
                  <a:latin typeface="Now Bold"/>
                  <a:ea typeface="Now Bold"/>
                  <a:cs typeface="Now Bold"/>
                  <a:sym typeface="Now Bold"/>
                </a:rPr>
                <a:t>Ali Daryabak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A2CB2B9F-C6C6-8F6D-C151-3B7494DC562E}"/>
                </a:ext>
              </a:extLst>
            </p:cNvPr>
            <p:cNvSpPr txBox="1"/>
            <p:nvPr/>
          </p:nvSpPr>
          <p:spPr>
            <a:xfrm>
              <a:off x="1537130" y="9712523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Marketing Automation Expert</a:t>
              </a:r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6523958B-F8AB-303D-961B-E41C1E8CDF8A}"/>
                </a:ext>
              </a:extLst>
            </p:cNvPr>
            <p:cNvSpPr txBox="1"/>
            <p:nvPr/>
          </p:nvSpPr>
          <p:spPr>
            <a:xfrm>
              <a:off x="1537130" y="9299357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ECRM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26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071CE-A768-AE04-C6EE-1138065D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37DB279-7C5C-DABD-18EF-7B1D3A7B0785}"/>
              </a:ext>
            </a:extLst>
          </p:cNvPr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2093E46-CD9B-3A24-4CBE-A653D4B0613C}"/>
                </a:ext>
              </a:extLst>
            </p:cNvPr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7D4919B-8EBA-E9E8-1E2C-E71405C105AC}"/>
                </a:ext>
              </a:extLst>
            </p:cNvPr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9B42B4-B46D-6283-9EB9-F0DA0A989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036" y="2171700"/>
            <a:ext cx="9658349" cy="611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0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A3D248-9BAD-8194-E4D4-3E6DABC34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6DFD4971-9B58-A887-7664-455FA56B4D5F}"/>
              </a:ext>
            </a:extLst>
          </p:cNvPr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42B5D4C-F1B7-ECC3-EDA5-651F2659499C}"/>
                </a:ext>
              </a:extLst>
            </p:cNvPr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82FF132-BE09-1BEB-0F27-C510506BB822}"/>
                </a:ext>
              </a:extLst>
            </p:cNvPr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BDCE83-40C0-3E3E-4943-138DC212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2063914"/>
            <a:ext cx="8153400" cy="61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78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87CA4-D207-A258-7660-FC7A678BA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0B1ACAA-851C-EDD2-528F-470DD0792B39}"/>
              </a:ext>
            </a:extLst>
          </p:cNvPr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17FE3C7-BD60-D60A-DC8A-EA4B3B045899}"/>
                </a:ext>
              </a:extLst>
            </p:cNvPr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A9D2A53-96D8-61B6-F921-158CE5F5350F}"/>
                </a:ext>
              </a:extLst>
            </p:cNvPr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406DF7C-37E2-EA31-20CA-A7ECBC2E0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59349"/>
            <a:ext cx="7924799" cy="65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9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ecagon 52">
            <a:extLst>
              <a:ext uri="{FF2B5EF4-FFF2-40B4-BE49-F238E27FC236}">
                <a16:creationId xmlns:a16="http://schemas.microsoft.com/office/drawing/2014/main" id="{48BC2DF8-843C-2832-8FAF-7B50A79AB1EB}"/>
              </a:ext>
            </a:extLst>
          </p:cNvPr>
          <p:cNvSpPr/>
          <p:nvPr/>
        </p:nvSpPr>
        <p:spPr>
          <a:xfrm>
            <a:off x="10777840" y="1962891"/>
            <a:ext cx="7086600" cy="7037402"/>
          </a:xfrm>
          <a:prstGeom prst="decagon">
            <a:avLst/>
          </a:prstGeom>
          <a:solidFill>
            <a:srgbClr val="56AEFF"/>
          </a:solidFill>
          <a:ln>
            <a:solidFill>
              <a:srgbClr val="56A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07FA259-D55C-BB46-877F-DDAF28B20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960" y="2107846"/>
            <a:ext cx="6747491" cy="6747491"/>
          </a:xfrm>
          <a:prstGeom prst="decagon">
            <a:avLst/>
          </a:prstGeom>
          <a:blipFill>
            <a:blip r:embed="rId3"/>
            <a:stretch>
              <a:fillRect l="-36659" r="-36659"/>
            </a:stretch>
          </a:blipFill>
        </p:spPr>
      </p:pic>
      <p:grpSp>
        <p:nvGrpSpPr>
          <p:cNvPr id="2" name="Group 2"/>
          <p:cNvGrpSpPr/>
          <p:nvPr/>
        </p:nvGrpSpPr>
        <p:grpSpPr>
          <a:xfrm>
            <a:off x="5845139" y="4305300"/>
            <a:ext cx="2613061" cy="2273181"/>
            <a:chOff x="0" y="0"/>
            <a:chExt cx="991873" cy="862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5992436" y="5526457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>
            <a:off x="-7631327" y="597505"/>
            <a:ext cx="9077445" cy="9077445"/>
          </a:xfrm>
          <a:custGeom>
            <a:avLst/>
            <a:gdLst/>
            <a:ahLst/>
            <a:cxnLst/>
            <a:rect l="l" t="t" r="r" b="b"/>
            <a:pathLst>
              <a:path w="9077445" h="9077445">
                <a:moveTo>
                  <a:pt x="0" y="0"/>
                </a:moveTo>
                <a:lnTo>
                  <a:pt x="9077444" y="0"/>
                </a:lnTo>
                <a:lnTo>
                  <a:pt x="9077444" y="9077445"/>
                </a:lnTo>
                <a:lnTo>
                  <a:pt x="0" y="9077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5934764" y="5911826"/>
            <a:ext cx="2318467" cy="32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About Router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306442" y="4447059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269B1045-C01B-504B-EED6-CFA5B43936FA}"/>
              </a:ext>
            </a:extLst>
          </p:cNvPr>
          <p:cNvSpPr txBox="1"/>
          <p:nvPr/>
        </p:nvSpPr>
        <p:spPr>
          <a:xfrm>
            <a:off x="2770547" y="641473"/>
            <a:ext cx="8862433" cy="2362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rPr>
              <a:t> Make.com</a:t>
            </a:r>
            <a:br>
              <a:rPr lang="en-US" sz="5400" b="1" dirty="0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rPr>
            </a:br>
            <a:r>
              <a:rPr lang="en-US" sz="5400" b="1" dirty="0">
                <a:solidFill>
                  <a:srgbClr val="56AEFF"/>
                </a:solidFill>
                <a:latin typeface="Now Bold"/>
                <a:ea typeface="Now Bold"/>
                <a:cs typeface="Now Bold"/>
                <a:sym typeface="Now Bold"/>
              </a:rPr>
              <a:t>Router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B14BE7-9606-F4D0-99CA-F4533A6F169F}"/>
              </a:ext>
            </a:extLst>
          </p:cNvPr>
          <p:cNvGrpSpPr/>
          <p:nvPr/>
        </p:nvGrpSpPr>
        <p:grpSpPr>
          <a:xfrm>
            <a:off x="381000" y="8648700"/>
            <a:ext cx="6002487" cy="1130989"/>
            <a:chOff x="322113" y="8889311"/>
            <a:chExt cx="6002487" cy="11309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6C62843-1F66-4610-D0D5-F2E6FA13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1" t="2605" r="12024" b="48425"/>
            <a:stretch/>
          </p:blipFill>
          <p:spPr>
            <a:xfrm>
              <a:off x="322113" y="8889311"/>
              <a:ext cx="1049487" cy="1065331"/>
            </a:xfrm>
            <a:prstGeom prst="roundRect">
              <a:avLst/>
            </a:prstGeom>
          </p:spPr>
        </p:pic>
        <p:sp>
          <p:nvSpPr>
            <p:cNvPr id="47" name="TextBox 9">
              <a:extLst>
                <a:ext uri="{FF2B5EF4-FFF2-40B4-BE49-F238E27FC236}">
                  <a16:creationId xmlns:a16="http://schemas.microsoft.com/office/drawing/2014/main" id="{0A99D6B7-573D-5BAC-33FE-C97D1EC4B3C8}"/>
                </a:ext>
              </a:extLst>
            </p:cNvPr>
            <p:cNvSpPr txBox="1"/>
            <p:nvPr/>
          </p:nvSpPr>
          <p:spPr>
            <a:xfrm>
              <a:off x="1537130" y="8889311"/>
              <a:ext cx="4159816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56AEFF"/>
                  </a:solidFill>
                  <a:latin typeface="Now Bold"/>
                  <a:ea typeface="Now Bold"/>
                  <a:cs typeface="Now Bold"/>
                  <a:sym typeface="Now Bold"/>
                </a:rPr>
                <a:t>Ali Daryabak</a:t>
              </a:r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2CD56709-AD9A-83EF-4C36-CF3D5FD311F5}"/>
                </a:ext>
              </a:extLst>
            </p:cNvPr>
            <p:cNvSpPr txBox="1"/>
            <p:nvPr/>
          </p:nvSpPr>
          <p:spPr>
            <a:xfrm>
              <a:off x="1537130" y="9712523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Marketing Automation Expert</a:t>
              </a:r>
            </a:p>
          </p:txBody>
        </p:sp>
        <p:sp>
          <p:nvSpPr>
            <p:cNvPr id="49" name="TextBox 9">
              <a:extLst>
                <a:ext uri="{FF2B5EF4-FFF2-40B4-BE49-F238E27FC236}">
                  <a16:creationId xmlns:a16="http://schemas.microsoft.com/office/drawing/2014/main" id="{06747B9C-B75D-AFDE-F854-6D7FA19C60CC}"/>
                </a:ext>
              </a:extLst>
            </p:cNvPr>
            <p:cNvSpPr txBox="1"/>
            <p:nvPr/>
          </p:nvSpPr>
          <p:spPr>
            <a:xfrm>
              <a:off x="1537130" y="9299357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ECRM Manager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567AB-75AB-269C-323A-97A744C01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0BE6BBFE-F3F3-63B7-25EF-9D702B542187}"/>
              </a:ext>
            </a:extLst>
          </p:cNvPr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7A77165-D414-2510-59A8-B2D42C309E80}"/>
                </a:ext>
              </a:extLst>
            </p:cNvPr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D2EF70D-179E-2F01-26D0-2BA851E6C345}"/>
                </a:ext>
              </a:extLst>
            </p:cNvPr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2221B78-6160-3643-7793-EFD7D96F5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366" y="3124200"/>
            <a:ext cx="96583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17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8C8CCB-ED6F-7481-A5D5-481081AD1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C585D67-0F97-2933-5806-39C7CF6BE99E}"/>
              </a:ext>
            </a:extLst>
          </p:cNvPr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8031233-3813-6158-766F-DB68881D4DE4}"/>
                </a:ext>
              </a:extLst>
            </p:cNvPr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0DA100B-3596-6BE4-3DDA-7CA5CDD8783E}"/>
                </a:ext>
              </a:extLst>
            </p:cNvPr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4D3C80B-267E-0247-97AF-CAC81FAF9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764" y="3775769"/>
            <a:ext cx="972155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14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286157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59" r="-125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944113" y="4051481"/>
            <a:ext cx="8457192" cy="101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More Details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01587" y="5174987"/>
            <a:ext cx="6542245" cy="306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1"/>
              </a:lnSpc>
            </a:pPr>
            <a:r>
              <a:rPr lang="en-US" sz="1790" spc="175" dirty="0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https://alidaryabak.com/blog/</a:t>
            </a:r>
            <a:endParaRPr lang="en-US" sz="1790" spc="175" dirty="0">
              <a:solidFill>
                <a:srgbClr val="F5FFF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32888" y="2425000"/>
            <a:ext cx="879643" cy="1273167"/>
          </a:xfrm>
          <a:custGeom>
            <a:avLst/>
            <a:gdLst/>
            <a:ahLst/>
            <a:cxnLst/>
            <a:rect l="l" t="t" r="r" b="b"/>
            <a:pathLst>
              <a:path w="879643" h="1273167">
                <a:moveTo>
                  <a:pt x="0" y="0"/>
                </a:moveTo>
                <a:lnTo>
                  <a:pt x="879643" y="0"/>
                </a:lnTo>
                <a:lnTo>
                  <a:pt x="879643" y="1273168"/>
                </a:lnTo>
                <a:lnTo>
                  <a:pt x="0" y="1273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83520" y="1590911"/>
            <a:ext cx="2651835" cy="2651835"/>
          </a:xfrm>
          <a:custGeom>
            <a:avLst/>
            <a:gdLst/>
            <a:ahLst/>
            <a:cxnLst/>
            <a:rect l="l" t="t" r="r" b="b"/>
            <a:pathLst>
              <a:path w="2651835" h="2651835">
                <a:moveTo>
                  <a:pt x="0" y="0"/>
                </a:moveTo>
                <a:lnTo>
                  <a:pt x="2651835" y="0"/>
                </a:lnTo>
                <a:lnTo>
                  <a:pt x="2651835" y="2651835"/>
                </a:lnTo>
                <a:lnTo>
                  <a:pt x="0" y="2651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2428" y="4065489"/>
            <a:ext cx="10434893" cy="1299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43"/>
              </a:lnSpc>
            </a:pPr>
            <a:r>
              <a:rPr lang="en-US" sz="7530" b="1" spc="459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End of Part 2</a:t>
            </a:r>
          </a:p>
        </p:txBody>
      </p:sp>
      <p:sp>
        <p:nvSpPr>
          <p:cNvPr id="13" name="Freeform 13"/>
          <p:cNvSpPr/>
          <p:nvPr/>
        </p:nvSpPr>
        <p:spPr>
          <a:xfrm>
            <a:off x="-789475" y="-570381"/>
            <a:ext cx="2651835" cy="2651835"/>
          </a:xfrm>
          <a:custGeom>
            <a:avLst/>
            <a:gdLst/>
            <a:ahLst/>
            <a:cxnLst/>
            <a:rect l="l" t="t" r="r" b="b"/>
            <a:pathLst>
              <a:path w="2651835" h="2651835">
                <a:moveTo>
                  <a:pt x="0" y="0"/>
                </a:moveTo>
                <a:lnTo>
                  <a:pt x="2651836" y="0"/>
                </a:lnTo>
                <a:lnTo>
                  <a:pt x="2651836" y="2651835"/>
                </a:lnTo>
                <a:lnTo>
                  <a:pt x="0" y="2651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76534E-6276-A51F-551E-35C78D4BE8C8}"/>
              </a:ext>
            </a:extLst>
          </p:cNvPr>
          <p:cNvGrpSpPr/>
          <p:nvPr/>
        </p:nvGrpSpPr>
        <p:grpSpPr>
          <a:xfrm>
            <a:off x="381000" y="8648700"/>
            <a:ext cx="6002487" cy="1130989"/>
            <a:chOff x="322113" y="8889311"/>
            <a:chExt cx="6002487" cy="11309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F807DDB-673B-16D1-E1C8-DA215B9F3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1" t="2605" r="12024" b="48425"/>
            <a:stretch/>
          </p:blipFill>
          <p:spPr>
            <a:xfrm>
              <a:off x="322113" y="8889311"/>
              <a:ext cx="1049487" cy="1065331"/>
            </a:xfrm>
            <a:prstGeom prst="roundRect">
              <a:avLst/>
            </a:prstGeom>
          </p:spPr>
        </p:pic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3ADEE271-AAA5-7D6A-5391-D36D42A143F6}"/>
                </a:ext>
              </a:extLst>
            </p:cNvPr>
            <p:cNvSpPr txBox="1"/>
            <p:nvPr/>
          </p:nvSpPr>
          <p:spPr>
            <a:xfrm>
              <a:off x="1537130" y="8889311"/>
              <a:ext cx="4159816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56AEFF"/>
                  </a:solidFill>
                  <a:latin typeface="Now Bold"/>
                  <a:ea typeface="Now Bold"/>
                  <a:cs typeface="Now Bold"/>
                  <a:sym typeface="Now Bold"/>
                </a:rPr>
                <a:t>Ali Daryabak</a:t>
              </a: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C1B5CEA7-8B7D-5446-AD4C-6C80F14A8A20}"/>
                </a:ext>
              </a:extLst>
            </p:cNvPr>
            <p:cNvSpPr txBox="1"/>
            <p:nvPr/>
          </p:nvSpPr>
          <p:spPr>
            <a:xfrm>
              <a:off x="1537130" y="9712523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Marketing Automation Expert</a:t>
              </a:r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211C4805-E519-6ADA-6C3E-64309AED1A00}"/>
                </a:ext>
              </a:extLst>
            </p:cNvPr>
            <p:cNvSpPr txBox="1"/>
            <p:nvPr/>
          </p:nvSpPr>
          <p:spPr>
            <a:xfrm>
              <a:off x="1537130" y="9299357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ECRM Manager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B48105-55FD-7306-6201-852C51705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21" y="443700"/>
            <a:ext cx="9182100" cy="9182100"/>
          </a:xfrm>
          <a:prstGeom prst="flowChartOnlineStorag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C5C2DF1-F4C8-C608-4D8D-710CCAEED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-1096" r="19514" b="7496"/>
          <a:stretch/>
        </p:blipFill>
        <p:spPr>
          <a:xfrm>
            <a:off x="12344400" y="-114299"/>
            <a:ext cx="5953136" cy="10401299"/>
          </a:xfrm>
          <a:prstGeom prst="flowChartInputOutput">
            <a:avLst/>
          </a:prstGeom>
        </p:spPr>
      </p:pic>
      <p:sp>
        <p:nvSpPr>
          <p:cNvPr id="11" name="Freeform 11"/>
          <p:cNvSpPr/>
          <p:nvPr/>
        </p:nvSpPr>
        <p:spPr>
          <a:xfrm rot="6329538">
            <a:off x="6857633" y="4483431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172"/>
            </a:stretch>
          </a:blipFill>
        </p:spPr>
      </p:sp>
      <p:sp>
        <p:nvSpPr>
          <p:cNvPr id="14" name="Freeform 14"/>
          <p:cNvSpPr/>
          <p:nvPr/>
        </p:nvSpPr>
        <p:spPr>
          <a:xfrm rot="17131068">
            <a:off x="8162275" y="4008045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172"/>
            </a:stretch>
          </a:blipFill>
        </p:spPr>
      </p:sp>
      <p:grpSp>
        <p:nvGrpSpPr>
          <p:cNvPr id="6" name="Group 6"/>
          <p:cNvGrpSpPr/>
          <p:nvPr/>
        </p:nvGrpSpPr>
        <p:grpSpPr>
          <a:xfrm rot="-10800000">
            <a:off x="81160" y="9258300"/>
            <a:ext cx="13457996" cy="3264379"/>
            <a:chOff x="0" y="0"/>
            <a:chExt cx="17943995" cy="43525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-10800000">
            <a:off x="15966396" y="9258300"/>
            <a:ext cx="13457996" cy="3264379"/>
            <a:chOff x="0" y="0"/>
            <a:chExt cx="17943995" cy="435250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214705" y="4470412"/>
            <a:ext cx="11658596" cy="1231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Routers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52099D-B371-34B0-C369-0A2DF353E4E8}"/>
              </a:ext>
            </a:extLst>
          </p:cNvPr>
          <p:cNvGrpSpPr/>
          <p:nvPr/>
        </p:nvGrpSpPr>
        <p:grpSpPr>
          <a:xfrm>
            <a:off x="381000" y="8648700"/>
            <a:ext cx="6002487" cy="1130989"/>
            <a:chOff x="322113" y="8889311"/>
            <a:chExt cx="6002487" cy="113098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F45C214-D8FA-E181-3DAD-A0FB51C3E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1" t="2605" r="12024" b="48425"/>
            <a:stretch/>
          </p:blipFill>
          <p:spPr>
            <a:xfrm>
              <a:off x="322113" y="8889311"/>
              <a:ext cx="1049487" cy="1065331"/>
            </a:xfrm>
            <a:prstGeom prst="roundRect">
              <a:avLst/>
            </a:prstGeom>
          </p:spPr>
        </p:pic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06A933A1-A63C-66C2-92ED-1632F5FB3001}"/>
                </a:ext>
              </a:extLst>
            </p:cNvPr>
            <p:cNvSpPr txBox="1"/>
            <p:nvPr/>
          </p:nvSpPr>
          <p:spPr>
            <a:xfrm>
              <a:off x="1537130" y="8889311"/>
              <a:ext cx="4159816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56AEFF"/>
                  </a:solidFill>
                  <a:latin typeface="Now Bold"/>
                  <a:ea typeface="Now Bold"/>
                  <a:cs typeface="Now Bold"/>
                  <a:sym typeface="Now Bold"/>
                </a:rPr>
                <a:t>Ali Daryabak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2ABEC3A3-4A4D-547D-7245-742540BBB120}"/>
                </a:ext>
              </a:extLst>
            </p:cNvPr>
            <p:cNvSpPr txBox="1"/>
            <p:nvPr/>
          </p:nvSpPr>
          <p:spPr>
            <a:xfrm>
              <a:off x="1537130" y="9712523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Marketing Automation Expert</a:t>
              </a:r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ADABC9EE-24BF-A56F-C1C9-6AE6063FAF9C}"/>
                </a:ext>
              </a:extLst>
            </p:cNvPr>
            <p:cNvSpPr txBox="1"/>
            <p:nvPr/>
          </p:nvSpPr>
          <p:spPr>
            <a:xfrm>
              <a:off x="1537130" y="9299357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ECRM Manager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ED9E5-C2EF-5D1F-FD5D-F90C3A219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9" y="2476500"/>
            <a:ext cx="17357361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06D331-2DEF-E984-0660-6A7A8D958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BE7DC33D-65A6-BD2D-4F2E-E0DE380DF92B}"/>
              </a:ext>
            </a:extLst>
          </p:cNvPr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A6A215EE-DFA0-97DA-40AE-F2EC65907E9F}"/>
              </a:ext>
            </a:extLst>
          </p:cNvPr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D9E98-0050-39E1-AE88-A48E65795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92" y="2165243"/>
            <a:ext cx="17473415" cy="5956513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E2AE1755-0C52-A100-1E2C-644416E3DB04}"/>
              </a:ext>
            </a:extLst>
          </p:cNvPr>
          <p:cNvSpPr txBox="1"/>
          <p:nvPr/>
        </p:nvSpPr>
        <p:spPr>
          <a:xfrm>
            <a:off x="407292" y="952500"/>
            <a:ext cx="10890777" cy="534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Why Use Routers</a:t>
            </a:r>
          </a:p>
        </p:txBody>
      </p:sp>
    </p:spTree>
    <p:extLst>
      <p:ext uri="{BB962C8B-B14F-4D97-AF65-F5344CB8AC3E}">
        <p14:creationId xmlns:p14="http://schemas.microsoft.com/office/powerpoint/2010/main" val="172603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FFCB7-932B-EEEA-6792-6A2BE95D8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B4BD05A5-5A8F-0E63-2CC6-112CA3053E6F}"/>
              </a:ext>
            </a:extLst>
          </p:cNvPr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A739081-2BF8-F767-0D15-BBAB4073837C}"/>
              </a:ext>
            </a:extLst>
          </p:cNvPr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A748E64A-720E-A653-3B98-1FC51B3F4BE5}"/>
              </a:ext>
            </a:extLst>
          </p:cNvPr>
          <p:cNvSpPr txBox="1"/>
          <p:nvPr/>
        </p:nvSpPr>
        <p:spPr>
          <a:xfrm>
            <a:off x="445022" y="723900"/>
            <a:ext cx="10890777" cy="534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Example of Router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55BD1-048F-2B46-4E9A-EE6AF06DE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79" y="1696660"/>
            <a:ext cx="17383442" cy="68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7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961503-16EA-DB94-144E-6357C3F16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9DCF5B4-D970-0DD6-F23F-24C7E7E4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-1096" r="19514" b="7496"/>
          <a:stretch/>
        </p:blipFill>
        <p:spPr>
          <a:xfrm>
            <a:off x="12344400" y="-114299"/>
            <a:ext cx="5953136" cy="10401299"/>
          </a:xfrm>
          <a:prstGeom prst="flowChartInputOutpu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7872DDC1-12C9-921B-D3C5-814953CE7652}"/>
              </a:ext>
            </a:extLst>
          </p:cNvPr>
          <p:cNvSpPr/>
          <p:nvPr/>
        </p:nvSpPr>
        <p:spPr>
          <a:xfrm rot="6329538">
            <a:off x="6857633" y="4483431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172"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DA8BEEE-EAFD-A407-806B-104EB3A044CF}"/>
              </a:ext>
            </a:extLst>
          </p:cNvPr>
          <p:cNvSpPr/>
          <p:nvPr/>
        </p:nvSpPr>
        <p:spPr>
          <a:xfrm rot="17131068">
            <a:off x="8162275" y="4008045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172"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DBDB237-253D-0235-B951-48ECCB36571C}"/>
              </a:ext>
            </a:extLst>
          </p:cNvPr>
          <p:cNvGrpSpPr/>
          <p:nvPr/>
        </p:nvGrpSpPr>
        <p:grpSpPr>
          <a:xfrm rot="-10800000">
            <a:off x="81160" y="9258300"/>
            <a:ext cx="13457996" cy="3264379"/>
            <a:chOff x="0" y="0"/>
            <a:chExt cx="17943995" cy="435250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3F28A8D-52DB-FBFB-9482-FACBDF7F949F}"/>
                </a:ext>
              </a:extLst>
            </p:cNvPr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E18BBEC-3057-113C-B79B-DF8C06DCE693}"/>
                </a:ext>
              </a:extLst>
            </p:cNvPr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D7B33EA-7895-9C3B-EE0A-5B6FC9462EE1}"/>
                </a:ext>
              </a:extLst>
            </p:cNvPr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3D08B26-3205-D01D-ED94-A493A1296AA0}"/>
                </a:ext>
              </a:extLst>
            </p:cNvPr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69DA0AE-2C7C-8A48-1ACD-717431B42365}"/>
              </a:ext>
            </a:extLst>
          </p:cNvPr>
          <p:cNvGrpSpPr/>
          <p:nvPr/>
        </p:nvGrpSpPr>
        <p:grpSpPr>
          <a:xfrm rot="-10800000">
            <a:off x="15966396" y="9258300"/>
            <a:ext cx="13457996" cy="3264379"/>
            <a:chOff x="0" y="0"/>
            <a:chExt cx="17943995" cy="4352506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C91CB81-0FC1-9AC8-16E1-F41D686C9DB6}"/>
                </a:ext>
              </a:extLst>
            </p:cNvPr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C99BB1C-046C-915A-3509-3698EB5B1703}"/>
                </a:ext>
              </a:extLst>
            </p:cNvPr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FCC9074-E374-C9BB-DB59-F0E5B6719261}"/>
                </a:ext>
              </a:extLst>
            </p:cNvPr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C7FCD88-A76F-1B37-9CB0-F052DB4A8814}"/>
                </a:ext>
              </a:extLst>
            </p:cNvPr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0C8779E4-5861-E80C-CE78-DC2135189C82}"/>
              </a:ext>
            </a:extLst>
          </p:cNvPr>
          <p:cNvSpPr txBox="1"/>
          <p:nvPr/>
        </p:nvSpPr>
        <p:spPr>
          <a:xfrm>
            <a:off x="1358223" y="3912009"/>
            <a:ext cx="11658596" cy="1231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Adding Router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E01AFD-E11E-3A09-46B3-6D8690B9D924}"/>
              </a:ext>
            </a:extLst>
          </p:cNvPr>
          <p:cNvGrpSpPr/>
          <p:nvPr/>
        </p:nvGrpSpPr>
        <p:grpSpPr>
          <a:xfrm>
            <a:off x="381000" y="8648700"/>
            <a:ext cx="6002487" cy="1130989"/>
            <a:chOff x="322113" y="8889311"/>
            <a:chExt cx="6002487" cy="113098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142C225-960C-F101-86A0-9C04FD45D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1" t="2605" r="12024" b="48425"/>
            <a:stretch/>
          </p:blipFill>
          <p:spPr>
            <a:xfrm>
              <a:off x="322113" y="8889311"/>
              <a:ext cx="1049487" cy="1065331"/>
            </a:xfrm>
            <a:prstGeom prst="roundRect">
              <a:avLst/>
            </a:prstGeom>
          </p:spPr>
        </p:pic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5450566-B1FA-71A9-026C-6ADB81EDD3A9}"/>
                </a:ext>
              </a:extLst>
            </p:cNvPr>
            <p:cNvSpPr txBox="1"/>
            <p:nvPr/>
          </p:nvSpPr>
          <p:spPr>
            <a:xfrm>
              <a:off x="1537130" y="8889311"/>
              <a:ext cx="4159816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56AEFF"/>
                  </a:solidFill>
                  <a:latin typeface="Now Bold"/>
                  <a:ea typeface="Now Bold"/>
                  <a:cs typeface="Now Bold"/>
                  <a:sym typeface="Now Bold"/>
                </a:rPr>
                <a:t>Ali Daryabak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F44321C5-69F8-9E0D-154F-556193BB95F2}"/>
                </a:ext>
              </a:extLst>
            </p:cNvPr>
            <p:cNvSpPr txBox="1"/>
            <p:nvPr/>
          </p:nvSpPr>
          <p:spPr>
            <a:xfrm>
              <a:off x="1537130" y="9712523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Marketing Automation Expert</a:t>
              </a:r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4A609848-F588-281E-4080-9DEBAF309DB8}"/>
                </a:ext>
              </a:extLst>
            </p:cNvPr>
            <p:cNvSpPr txBox="1"/>
            <p:nvPr/>
          </p:nvSpPr>
          <p:spPr>
            <a:xfrm>
              <a:off x="1537130" y="9299357"/>
              <a:ext cx="478747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FBFB"/>
                  </a:solidFill>
                  <a:latin typeface="Now Bold"/>
                  <a:ea typeface="Now Bold"/>
                  <a:cs typeface="Now Bold"/>
                  <a:sym typeface="Now Bold"/>
                </a:rPr>
                <a:t>ECRM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86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48EBFD0-BE46-CB26-7321-5EDBF6397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366" y="419100"/>
            <a:ext cx="9658350" cy="336665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3A72ED0-2A06-A36E-21CB-0E098B134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66" y="4572246"/>
            <a:ext cx="9658350" cy="45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80CA93-E09C-3D65-6C3F-BC1A32DBC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67D2F87-F215-028B-7EFE-ED03CD5E4655}"/>
              </a:ext>
            </a:extLst>
          </p:cNvPr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F638D01-F74F-E0EB-983C-292197B6672D}"/>
                </a:ext>
              </a:extLst>
            </p:cNvPr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98AA12D-8336-30A3-4C99-65BA60561FF6}"/>
                </a:ext>
              </a:extLst>
            </p:cNvPr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755C1B-A0E1-07F5-6573-293317995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366" y="0"/>
            <a:ext cx="9658350" cy="457401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06CEAFB-231D-D2CE-E66A-0EADB2FC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92" y="4877806"/>
            <a:ext cx="965142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90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97</Words>
  <Application>Microsoft Office PowerPoint</Application>
  <PresentationFormat>Custom</PresentationFormat>
  <Paragraphs>38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DM Sans Bold</vt:lpstr>
      <vt:lpstr>Arial</vt:lpstr>
      <vt:lpstr>Calibri</vt:lpstr>
      <vt:lpstr>DM Sans</vt:lpstr>
      <vt:lpstr>DM Sans Italics</vt:lpstr>
      <vt:lpstr>Now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Ali Daryabak</dc:creator>
  <cp:lastModifiedBy>Ali Daryabak</cp:lastModifiedBy>
  <cp:revision>14</cp:revision>
  <dcterms:created xsi:type="dcterms:W3CDTF">2006-08-16T00:00:00Z</dcterms:created>
  <dcterms:modified xsi:type="dcterms:W3CDTF">2025-02-14T08:28:23Z</dcterms:modified>
  <dc:identifier>DAGTKoTKqMg</dc:identifier>
</cp:coreProperties>
</file>